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  <p:sldMasterId id="2147483810" r:id="rId2"/>
  </p:sldMasterIdLst>
  <p:notesMasterIdLst>
    <p:notesMasterId r:id="rId17"/>
  </p:notesMasterIdLst>
  <p:sldIdLst>
    <p:sldId id="256" r:id="rId3"/>
    <p:sldId id="266" r:id="rId4"/>
    <p:sldId id="267" r:id="rId5"/>
    <p:sldId id="269" r:id="rId6"/>
    <p:sldId id="270" r:id="rId7"/>
    <p:sldId id="274" r:id="rId8"/>
    <p:sldId id="271" r:id="rId9"/>
    <p:sldId id="273" r:id="rId10"/>
    <p:sldId id="257" r:id="rId11"/>
    <p:sldId id="263" r:id="rId12"/>
    <p:sldId id="258" r:id="rId13"/>
    <p:sldId id="265" r:id="rId14"/>
    <p:sldId id="264" r:id="rId15"/>
    <p:sldId id="26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FF"/>
    <a:srgbClr val="660066"/>
    <a:srgbClr val="0000CC"/>
    <a:srgbClr val="000000"/>
    <a:srgbClr val="996633"/>
    <a:srgbClr val="33CC33"/>
    <a:srgbClr val="FFFFFF"/>
    <a:srgbClr val="CC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28" autoAdjust="0"/>
  </p:normalViewPr>
  <p:slideViewPr>
    <p:cSldViewPr>
      <p:cViewPr>
        <p:scale>
          <a:sx n="70" d="100"/>
          <a:sy n="70" d="100"/>
        </p:scale>
        <p:origin x="-1140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CC73F62-2D44-4093-9D28-0871044F14FC}" type="datetimeFigureOut">
              <a:rPr lang="ru-RU"/>
              <a:pPr>
                <a:defRPr/>
              </a:pPr>
              <a:t>25.02.2017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068175-AE53-4CC4-B369-8EA6EA5001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50376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7886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886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4254DB-A742-494D-9E4D-69EE7A46B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31321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D119E-CBAA-4CF3-BF3D-18DE42F125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9250290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72534-9532-47FC-80B2-BED66FFADA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1339541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37DB5-0828-4F4E-BFB6-9006CFBD5A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8538915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15575-C731-49BE-84EC-60BBFA377C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318560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34468-DF4D-4D96-857F-8D380EA2A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6561031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1CE1C-9FB6-46D9-8060-C842BC3C3D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1466377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C152B-E4A2-467A-9AA5-5424CFD5D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3228086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CF0F1-3CF1-4250-BAC3-715485DA34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0981207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7E4BD-E604-413A-9F65-B5924DBCC1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4892880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D0E29-B20B-4F61-9CB7-444CE5B00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441994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Заголовок, клип мультимеди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ультимедиа 2"/>
          <p:cNvSpPr>
            <a:spLocks noGrp="1"/>
          </p:cNvSpPr>
          <p:nvPr>
            <p:ph type="media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23E0A-BF73-4B61-B175-0290765C7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1155628"/>
      </p:ext>
    </p:extLst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32184-CE8C-4184-AA89-2B60DFEBC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58F35E-BA5E-4026-B2CC-7CA3E52AD7F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F0F66A-0811-4515-887F-936BBB5DC4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3B8180-C3C3-4A5B-857F-E417AC85D64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72D73-3999-400B-8484-90CF252F70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CA8E3B-9C2E-4686-807F-532916095C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31ED50-E99A-4992-B48F-5752808281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249F8-1202-4BD1-B3B2-A2D222702F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8C6A86-2C92-46F2-A08B-629969E945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E8A7AF-FA7E-4422-ADD5-62395FEEBD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D4C12-081F-48DB-955C-A75FA65A69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205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205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835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6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838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7783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784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78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78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78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39515366-17BC-428B-96CF-3535927356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7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</p:sldLayoutIdLst>
  <p:transition spd="med">
    <p:random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www.ZHARAR.com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9515366-17BC-428B-96CF-3535927356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ransition spd="med">
    <p:random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6DCAC"/>
            </a:gs>
            <a:gs pos="23000">
              <a:srgbClr val="C7AC4C"/>
            </a:gs>
            <a:gs pos="55000">
              <a:srgbClr val="E6D78A"/>
            </a:gs>
            <a:gs pos="70000">
              <a:srgbClr val="C7AC4C"/>
            </a:gs>
            <a:gs pos="88000">
              <a:srgbClr val="E6D78A"/>
            </a:gs>
            <a:gs pos="100000">
              <a:srgbClr val="E6DCA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1690688" y="115888"/>
            <a:ext cx="5761037" cy="1944687"/>
          </a:xfrm>
          <a:prstGeom prst="rect">
            <a:avLst/>
          </a:prstGeom>
          <a:extLst>
            <a:ext uri="{AF507438-7753-43E0-B8FC-AC1667EBCBE1}">
              <a14:hiddenEffects xmlns=""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mtClean="0">
                <a:ln w="19050">
                  <a:solidFill>
                    <a:srgbClr val="FEFEFE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«Алтын</a:t>
            </a:r>
          </a:p>
          <a:p>
            <a:pPr algn="ctr"/>
            <a:r>
              <a:rPr lang="ru-RU" sz="3600" b="1" i="1" kern="10" smtClean="0">
                <a:ln w="19050">
                  <a:solidFill>
                    <a:srgbClr val="FEFEFE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теңге</a:t>
            </a:r>
            <a:r>
              <a:rPr lang="ru-RU" sz="3600" b="1" i="1" kern="10">
                <a:ln w="19050">
                  <a:solidFill>
                    <a:srgbClr val="FEFEFE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"</a:t>
            </a:r>
            <a:endParaRPr lang="ru-RU" sz="3600" b="1" i="1" kern="10" dirty="0">
              <a:ln w="19050">
                <a:solidFill>
                  <a:srgbClr val="FEFEFE"/>
                </a:solidFill>
                <a:round/>
                <a:headEnd/>
                <a:tailEnd/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kk-KZ" dirty="0" smtClean="0"/>
              <a:t>Айырбастау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8280920" cy="4733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2051" name="Picture 3" descr="C:\Users\марал\Desktop\Новая папка\20161125_130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494" y="620688"/>
            <a:ext cx="8556835" cy="55054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арал\Desktop\Новая папка\20161125_1301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617377" y="1199047"/>
            <a:ext cx="6125271" cy="424847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Тәуелсіздік  алған  елдің ең  бірінші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айрықша   белгісі</a:t>
            </a:r>
            <a:r>
              <a:rPr lang="ru-RU" dirty="0">
                <a:solidFill>
                  <a:srgbClr val="FF0000"/>
                </a:solidFill>
              </a:rPr>
              <a:t> -  </a:t>
            </a:r>
            <a:r>
              <a:rPr lang="ru-RU" dirty="0" err="1">
                <a:solidFill>
                  <a:srgbClr val="FF0000"/>
                </a:solidFill>
              </a:rPr>
              <a:t>ұлттық </a:t>
            </a:r>
            <a:r>
              <a:rPr lang="ru-RU" dirty="0" smtClean="0">
                <a:solidFill>
                  <a:srgbClr val="FF0000"/>
                </a:solidFill>
              </a:rPr>
              <a:t>валюта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марал\Desktop\теңге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600" dirty="0" smtClean="0"/>
              <a:t> </a:t>
            </a:r>
            <a:r>
              <a:rPr lang="ru-RU" sz="4600" dirty="0" err="1" smtClean="0"/>
              <a:t>Елбасының берген</a:t>
            </a:r>
            <a:r>
              <a:rPr lang="ru-RU" sz="4600" dirty="0" smtClean="0"/>
              <a:t> </a:t>
            </a:r>
            <a:r>
              <a:rPr lang="ru-RU" sz="4600" dirty="0" err="1" smtClean="0"/>
              <a:t>тапсырмасына</a:t>
            </a:r>
            <a:r>
              <a:rPr lang="ru-RU" sz="4600" dirty="0" smtClean="0"/>
              <a:t>  </a:t>
            </a:r>
            <a:r>
              <a:rPr lang="ru-RU" sz="4600" dirty="0" err="1" smtClean="0"/>
              <a:t>сәйкес   ұлттық </a:t>
            </a:r>
            <a:r>
              <a:rPr lang="ru-RU" sz="4600" dirty="0" smtClean="0"/>
              <a:t>валюта   1993 </a:t>
            </a:r>
            <a:r>
              <a:rPr lang="ru-RU" sz="4600" dirty="0" err="1" smtClean="0"/>
              <a:t>жылғы </a:t>
            </a:r>
            <a:r>
              <a:rPr lang="ru-RU" sz="4600" dirty="0" smtClean="0"/>
              <a:t> 12 </a:t>
            </a:r>
            <a:r>
              <a:rPr lang="ru-RU" sz="4600" dirty="0" err="1" smtClean="0"/>
              <a:t>қарашадағы </a:t>
            </a:r>
            <a:r>
              <a:rPr lang="ru-RU" sz="4600" dirty="0" smtClean="0"/>
              <a:t> </a:t>
            </a:r>
            <a:r>
              <a:rPr lang="ru-RU" sz="4600" dirty="0" err="1" smtClean="0"/>
              <a:t>жарлығымен </a:t>
            </a:r>
            <a:r>
              <a:rPr lang="ru-RU" sz="4600" dirty="0" smtClean="0"/>
              <a:t>15 </a:t>
            </a:r>
            <a:r>
              <a:rPr lang="ru-RU" sz="4600" dirty="0" err="1" smtClean="0"/>
              <a:t>қараша </a:t>
            </a:r>
            <a:r>
              <a:rPr lang="ru-RU" sz="4600" dirty="0" smtClean="0"/>
              <a:t> </a:t>
            </a:r>
            <a:r>
              <a:rPr lang="ru-RU" sz="4600" dirty="0" err="1" smtClean="0"/>
              <a:t>күні </a:t>
            </a:r>
            <a:r>
              <a:rPr lang="ru-RU" sz="4600" dirty="0" smtClean="0"/>
              <a:t> </a:t>
            </a:r>
            <a:r>
              <a:rPr lang="ru-RU" sz="4600" dirty="0" err="1" smtClean="0"/>
              <a:t>таңертеңгі </a:t>
            </a:r>
            <a:r>
              <a:rPr lang="ru-RU" sz="4600" dirty="0" smtClean="0"/>
              <a:t> </a:t>
            </a:r>
            <a:r>
              <a:rPr lang="ru-RU" sz="4600" dirty="0" err="1" smtClean="0"/>
              <a:t>сағат </a:t>
            </a:r>
            <a:r>
              <a:rPr lang="ru-RU" sz="4600" dirty="0" smtClean="0"/>
              <a:t> 8:00-ден   </a:t>
            </a:r>
            <a:r>
              <a:rPr lang="ru-RU" sz="4600" dirty="0" err="1" smtClean="0"/>
              <a:t>бастап</a:t>
            </a:r>
            <a:r>
              <a:rPr lang="ru-RU" sz="4600" dirty="0" smtClean="0"/>
              <a:t>  </a:t>
            </a:r>
            <a:r>
              <a:rPr lang="ru-RU" sz="4600" dirty="0" err="1" smtClean="0"/>
              <a:t>енгізіліп</a:t>
            </a:r>
            <a:r>
              <a:rPr lang="ru-RU" sz="4600" dirty="0" smtClean="0"/>
              <a:t> , </a:t>
            </a:r>
            <a:r>
              <a:rPr lang="ru-RU" sz="4600" dirty="0" err="1" smtClean="0"/>
              <a:t>елдің </a:t>
            </a:r>
            <a:r>
              <a:rPr lang="ru-RU" sz="4600" dirty="0" smtClean="0"/>
              <a:t>  </a:t>
            </a:r>
            <a:r>
              <a:rPr lang="ru-RU" sz="4600" dirty="0" err="1" smtClean="0"/>
              <a:t>қолына</a:t>
            </a:r>
            <a:r>
              <a:rPr lang="ru-RU" sz="4600" dirty="0" smtClean="0"/>
              <a:t>  </a:t>
            </a:r>
          </a:p>
          <a:p>
            <a:pPr algn="ctr">
              <a:buNone/>
            </a:pPr>
            <a:r>
              <a:rPr lang="ru-RU" sz="4600" dirty="0" smtClean="0"/>
              <a:t> </a:t>
            </a:r>
            <a:r>
              <a:rPr lang="ru-RU" sz="4600" dirty="0" err="1" smtClean="0"/>
              <a:t>тиіп</a:t>
            </a:r>
            <a:r>
              <a:rPr lang="ru-RU" sz="4600" dirty="0" smtClean="0"/>
              <a:t> ,  ел </a:t>
            </a:r>
            <a:r>
              <a:rPr lang="ru-RU" sz="4600" dirty="0" err="1" smtClean="0"/>
              <a:t>мәре </a:t>
            </a:r>
            <a:r>
              <a:rPr lang="ru-RU" sz="4600" dirty="0" smtClean="0"/>
              <a:t>– </a:t>
            </a:r>
            <a:r>
              <a:rPr lang="ru-RU" sz="4600" dirty="0" err="1" smtClean="0"/>
              <a:t>сәре </a:t>
            </a:r>
            <a:r>
              <a:rPr lang="ru-RU" sz="4600" dirty="0" smtClean="0"/>
              <a:t> </a:t>
            </a:r>
            <a:r>
              <a:rPr lang="ru-RU" sz="4600" dirty="0" err="1" smtClean="0"/>
              <a:t>болысты</a:t>
            </a:r>
            <a:r>
              <a:rPr lang="ru-RU" sz="4600" dirty="0" smtClean="0"/>
              <a:t>. </a:t>
            </a:r>
            <a:r>
              <a:rPr lang="ru-RU" sz="4600" dirty="0" err="1" smtClean="0"/>
              <a:t>Өйткені  төл  теңгеміз</a:t>
            </a:r>
            <a:r>
              <a:rPr lang="ru-RU" sz="4600" dirty="0" smtClean="0"/>
              <a:t>  </a:t>
            </a:r>
          </a:p>
          <a:p>
            <a:pPr algn="ctr">
              <a:buNone/>
            </a:pPr>
            <a:r>
              <a:rPr lang="ru-RU" sz="4600" dirty="0" err="1" smtClean="0"/>
              <a:t>тәуелсіздігіміздің</a:t>
            </a:r>
            <a:r>
              <a:rPr lang="ru-RU" sz="4600" dirty="0" smtClean="0"/>
              <a:t> </a:t>
            </a:r>
          </a:p>
          <a:p>
            <a:pPr algn="ctr">
              <a:buNone/>
            </a:pPr>
            <a:r>
              <a:rPr lang="ru-RU" sz="4600" dirty="0" err="1" smtClean="0"/>
              <a:t> басты</a:t>
            </a:r>
            <a:r>
              <a:rPr lang="ru-RU" sz="4600" dirty="0" smtClean="0"/>
              <a:t> </a:t>
            </a:r>
            <a:r>
              <a:rPr lang="ru-RU" sz="4600" dirty="0" err="1" smtClean="0"/>
              <a:t>белгісі</a:t>
            </a:r>
            <a:r>
              <a:rPr lang="ru-RU" sz="4600" dirty="0" smtClean="0"/>
              <a:t>   </a:t>
            </a:r>
            <a:r>
              <a:rPr lang="ru-RU" sz="4600" dirty="0" err="1" smtClean="0"/>
              <a:t>еді</a:t>
            </a:r>
            <a:r>
              <a:rPr lang="ru-RU" sz="46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марал\Desktop\Новая папка\20161125_130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379113" cy="57606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358" name="WordArt 6"/>
          <p:cNvSpPr>
            <a:spLocks noChangeArrowheads="1" noChangeShapeType="1" noTextEdit="1"/>
          </p:cNvSpPr>
          <p:nvPr/>
        </p:nvSpPr>
        <p:spPr bwMode="auto">
          <a:xfrm>
            <a:off x="1011238" y="3157538"/>
            <a:ext cx="7127875" cy="5334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k-KZ" sz="36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/>
                <a:cs typeface="Arial"/>
              </a:rPr>
              <a:t> _______ ______</a:t>
            </a:r>
            <a:endParaRPr lang="ru-RU" sz="3600" b="1" kern="1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4275"/>
            <a:ext cx="9144000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0" y="7938"/>
            <a:ext cx="9144000" cy="2446337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i="1" dirty="0" err="1">
                <a:solidFill>
                  <a:srgbClr val="FFFF00"/>
                </a:solidFill>
              </a:rPr>
              <a:t>Қазақстан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теңгесі</a:t>
            </a:r>
            <a:r>
              <a:rPr lang="ru-RU" i="1" dirty="0">
                <a:solidFill>
                  <a:srgbClr val="FFFF00"/>
                </a:solidFill>
              </a:rPr>
              <a:t> — </a:t>
            </a:r>
            <a:r>
              <a:rPr lang="ru-RU" i="1" dirty="0" err="1">
                <a:solidFill>
                  <a:srgbClr val="FFFF00"/>
                </a:solidFill>
              </a:rPr>
              <a:t>Қазақстан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Республикасының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ұлттық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валютасы</a:t>
            </a:r>
            <a:r>
              <a:rPr lang="ru-RU" i="1" dirty="0">
                <a:solidFill>
                  <a:srgbClr val="FFFF00"/>
                </a:solidFill>
              </a:rPr>
              <a:t>. </a:t>
            </a:r>
            <a:r>
              <a:rPr lang="ru-RU" i="1" dirty="0" err="1">
                <a:solidFill>
                  <a:srgbClr val="FFFF00"/>
                </a:solidFill>
              </a:rPr>
              <a:t>Қазақстан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Республикасының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Президенттің</a:t>
            </a:r>
            <a:r>
              <a:rPr lang="ru-RU" i="1" dirty="0">
                <a:solidFill>
                  <a:srgbClr val="FFFF00"/>
                </a:solidFill>
              </a:rPr>
              <a:t> 1993 ж. </a:t>
            </a:r>
            <a:r>
              <a:rPr lang="ru-RU" i="1" dirty="0" err="1">
                <a:solidFill>
                  <a:srgbClr val="FFFF00"/>
                </a:solidFill>
              </a:rPr>
              <a:t>қараша</a:t>
            </a:r>
            <a:r>
              <a:rPr lang="ru-RU" i="1" dirty="0">
                <a:solidFill>
                  <a:srgbClr val="FFFF00"/>
                </a:solidFill>
              </a:rPr>
              <a:t> 15 </a:t>
            </a:r>
            <a:r>
              <a:rPr lang="ru-RU" i="1" dirty="0" err="1">
                <a:solidFill>
                  <a:srgbClr val="FFFF00"/>
                </a:solidFill>
              </a:rPr>
              <a:t>жарлығы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бойынша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айналысқа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еңгізілді</a:t>
            </a:r>
            <a:r>
              <a:rPr lang="ru-RU" i="1" dirty="0">
                <a:solidFill>
                  <a:srgbClr val="FFFF00"/>
                </a:solidFill>
              </a:rPr>
              <a:t>. </a:t>
            </a:r>
          </a:p>
          <a:p>
            <a:pPr>
              <a:spcBef>
                <a:spcPct val="50000"/>
              </a:spcBef>
              <a:defRPr/>
            </a:pPr>
            <a:endParaRPr lang="ru-RU" i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kk-KZ" i="1" dirty="0">
                <a:solidFill>
                  <a:srgbClr val="FFFF00"/>
                </a:solidFill>
              </a:rPr>
              <a:t>Тәуелсіз егемен мемлекеттің міндетті рәміздерінің бірі оның ұлттық валютасы болып табылады. Сонымен бірге, кез келген мемлекеттің тарихына оның бір-ақ рет енгізілетін өз валютасының тарихы да кіреді. Ұлттық валюта елдің өткенін, бүгінгісін және болашағын бейнелейді.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8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6057900"/>
            <a:ext cx="219075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476" name="AutoShape 4"/>
          <p:cNvSpPr>
            <a:spLocks noChangeArrowheads="1"/>
          </p:cNvSpPr>
          <p:nvPr/>
        </p:nvSpPr>
        <p:spPr bwMode="auto">
          <a:xfrm>
            <a:off x="900113" y="260350"/>
            <a:ext cx="7559675" cy="5976938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D1C39F"/>
              </a:gs>
              <a:gs pos="17500">
                <a:srgbClr val="F0EBD5"/>
              </a:gs>
              <a:gs pos="50000">
                <a:srgbClr val="FFEFD1"/>
              </a:gs>
              <a:gs pos="82500">
                <a:srgbClr val="F0EBD5"/>
              </a:gs>
              <a:gs pos="100000">
                <a:srgbClr val="D1C39F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rgbClr val="996633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1763713" y="1196975"/>
            <a:ext cx="5761037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 b="1" i="1"/>
              <a:t>1994 жылы 1993 жылғы үлгідегі номиналы 200 теңгелік және 1994 жылғы үлгідегі 500 теңгелік банкноттар; </a:t>
            </a:r>
          </a:p>
          <a:p>
            <a:pPr eaLnBrk="1" hangingPunct="1"/>
            <a:r>
              <a:rPr lang="ru-RU" sz="1200" b="1" i="1"/>
              <a:t>1995 жылы 1994 жылғы үлгідегі номиналы 1000 теңгелік банкноттар; </a:t>
            </a:r>
          </a:p>
          <a:p>
            <a:pPr eaLnBrk="1" hangingPunct="1"/>
            <a:r>
              <a:rPr lang="ru-RU" sz="1200" b="1" i="1"/>
              <a:t>1996 жылы 1996 жылғы үлгідегі номиналы 2000 теңгелік банкноттар; </a:t>
            </a:r>
          </a:p>
          <a:p>
            <a:pPr eaLnBrk="1" hangingPunct="1"/>
            <a:r>
              <a:rPr lang="ru-RU" sz="1200" b="1" i="1"/>
              <a:t>1997 жылы номиналы 1, 5, 10, 20, 50 теңгелік монеталар (жаңа дизайны); </a:t>
            </a:r>
          </a:p>
          <a:p>
            <a:pPr eaLnBrk="1" hangingPunct="1"/>
            <a:r>
              <a:rPr lang="ru-RU" sz="1200" b="1" i="1"/>
              <a:t>1999 жылы 1998 жылғы үлгідегі номиналы 5000 теңгелік банкноттар; </a:t>
            </a:r>
          </a:p>
          <a:p>
            <a:pPr eaLnBrk="1" hangingPunct="1"/>
            <a:r>
              <a:rPr lang="ru-RU" sz="1200" b="1" i="1"/>
              <a:t>2000 жылы 1999 жылғы үлгідегі номиналы 200 және 500 теңгелік банкноттар (дизайны өзгертілген), </a:t>
            </a:r>
          </a:p>
          <a:p>
            <a:pPr eaLnBrk="1" hangingPunct="1"/>
            <a:r>
              <a:rPr lang="ru-RU" sz="1200" b="1" i="1"/>
              <a:t>2001 жылы:</a:t>
            </a:r>
          </a:p>
          <a:p>
            <a:pPr eaLnBrk="1" hangingPunct="1"/>
            <a:r>
              <a:rPr lang="ru-RU" sz="1200" b="1" i="1"/>
              <a:t>2000 жылғы үлгідегі номиналы 1000 және 2000 теңгелік банкноттар (дизайны өзгертілген); </a:t>
            </a:r>
          </a:p>
          <a:p>
            <a:pPr eaLnBrk="1" hangingPunct="1"/>
            <a:r>
              <a:rPr lang="ru-RU" sz="1200" b="1" i="1"/>
              <a:t>2001 жылғы үлгідегі номиналы 100 теңгелік банкноттар (дизайны ішінара өзгертілген); </a:t>
            </a:r>
          </a:p>
          <a:p>
            <a:pPr eaLnBrk="1" hangingPunct="1"/>
            <a:r>
              <a:rPr lang="ru-RU" sz="1200" b="1" i="1"/>
              <a:t>Қазақстан Республикасы тәуелсіздігінің 10 жылдығына арналған 2001 жылғы үлгідегі 5000 теңгелік мерейтойлық банкноттар; </a:t>
            </a:r>
          </a:p>
          <a:p>
            <a:pPr eaLnBrk="1" hangingPunct="1"/>
            <a:r>
              <a:rPr lang="ru-RU" sz="1200" b="1" i="1"/>
              <a:t>2001 жылғы үлгідегі 5000 теңгелік банкноттар (дизайны ішінара өзгертілген). </a:t>
            </a:r>
          </a:p>
          <a:p>
            <a:pPr eaLnBrk="1" hangingPunct="1"/>
            <a:r>
              <a:rPr lang="ru-RU" sz="1200" b="1" i="1"/>
              <a:t>2002 жылы:</a:t>
            </a:r>
          </a:p>
          <a:p>
            <a:pPr eaLnBrk="1" hangingPunct="1"/>
            <a:r>
              <a:rPr lang="ru-RU" sz="1200" b="1" i="1"/>
              <a:t>2003 жылғы үлгідегі номиналы 100 теңгелік банкноттар; </a:t>
            </a:r>
          </a:p>
          <a:p>
            <a:pPr eaLnBrk="1" hangingPunct="1"/>
            <a:r>
              <a:rPr lang="ru-RU" sz="1200" b="1" i="1"/>
              <a:t>1999 жылғы үлгідегі номиналы 200 және 500 теңгелік банкноттар (дизайны ішінара өзгертілген) шығарылды. </a:t>
            </a:r>
          </a:p>
          <a:p>
            <a:pPr eaLnBrk="1" hangingPunct="1"/>
            <a:r>
              <a:rPr lang="ru-RU" sz="1200" b="1" i="1"/>
              <a:t>2003 жылы:</a:t>
            </a:r>
          </a:p>
          <a:p>
            <a:pPr eaLnBrk="1" hangingPunct="1"/>
            <a:r>
              <a:rPr lang="ru-RU" sz="1200" b="1" i="1"/>
              <a:t>2003 жылғы үлгідегі номиналы 10 000 теңгелік банкноттар. </a:t>
            </a:r>
          </a:p>
          <a:p>
            <a:pPr eaLnBrk="1" hangingPunct="1"/>
            <a:r>
              <a:rPr lang="ru-RU" sz="1200" b="1" i="1"/>
              <a:t>2006 жылы:</a:t>
            </a:r>
          </a:p>
          <a:p>
            <a:pPr eaLnBrk="1" hangingPunct="1"/>
            <a:r>
              <a:rPr lang="ru-RU" sz="1200" b="1" i="1"/>
              <a:t>200, 500, 1000, 2000, 5000 және 10000 теңгелік банкноттар (мүлде жаңа дизайн). </a:t>
            </a:r>
          </a:p>
          <a:p>
            <a:pPr eaLnBrk="1" hangingPunct="1">
              <a:spcBef>
                <a:spcPct val="50000"/>
              </a:spcBef>
            </a:pPr>
            <a:endParaRPr lang="ru-RU" sz="1200" b="1" i="1"/>
          </a:p>
        </p:txBody>
      </p:sp>
      <p:pic>
        <p:nvPicPr>
          <p:cNvPr id="1054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4813"/>
            <a:ext cx="120015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97200"/>
            <a:ext cx="1196975" cy="237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5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animBg="1"/>
      <p:bldP spid="1054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тенге 100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21163"/>
            <a:ext cx="4114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5" descr="тенге20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2828925"/>
            <a:ext cx="383857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2" name="Picture 6" descr="тенге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353377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3851275" y="3357563"/>
            <a:ext cx="12954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200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3779838" y="6481763"/>
            <a:ext cx="1439862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2000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250825" y="3716338"/>
            <a:ext cx="1582738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10000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sp>
        <p:nvSpPr>
          <p:cNvPr id="80907" name="AutoShape 11"/>
          <p:cNvSpPr>
            <a:spLocks noChangeArrowheads="1"/>
          </p:cNvSpPr>
          <p:nvPr/>
        </p:nvSpPr>
        <p:spPr bwMode="auto">
          <a:xfrm flipH="1">
            <a:off x="3779838" y="2924175"/>
            <a:ext cx="360362" cy="360363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8 h 21600"/>
              <a:gd name="T4" fmla="*/ 54004 w 21600"/>
              <a:gd name="T5" fmla="*/ 360363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908" name="AutoShape 12"/>
          <p:cNvSpPr>
            <a:spLocks noChangeArrowheads="1"/>
          </p:cNvSpPr>
          <p:nvPr/>
        </p:nvSpPr>
        <p:spPr bwMode="auto">
          <a:xfrm>
            <a:off x="4859338" y="6021388"/>
            <a:ext cx="360362" cy="360362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7 h 21600"/>
              <a:gd name="T4" fmla="*/ 54004 w 21600"/>
              <a:gd name="T5" fmla="*/ 360362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909" name="AutoShape 13"/>
          <p:cNvSpPr>
            <a:spLocks noChangeArrowheads="1"/>
          </p:cNvSpPr>
          <p:nvPr/>
        </p:nvSpPr>
        <p:spPr bwMode="auto">
          <a:xfrm rot="5400000">
            <a:off x="1908176" y="3789362"/>
            <a:ext cx="360362" cy="360363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8 h 21600"/>
              <a:gd name="T4" fmla="*/ 54004 w 21600"/>
              <a:gd name="T5" fmla="*/ 360363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910" name="WordArt 14"/>
          <p:cNvSpPr>
            <a:spLocks noChangeArrowheads="1" noChangeShapeType="1" noTextEdit="1"/>
          </p:cNvSpPr>
          <p:nvPr/>
        </p:nvSpPr>
        <p:spPr bwMode="auto">
          <a:xfrm>
            <a:off x="3905250" y="260350"/>
            <a:ext cx="5238750" cy="587375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spc="56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Courier New"/>
                <a:cs typeface="Courier New"/>
              </a:rPr>
              <a:t>Ұлттық валютамыз - теңге </a:t>
            </a:r>
          </a:p>
        </p:txBody>
      </p:sp>
      <p:sp>
        <p:nvSpPr>
          <p:cNvPr id="80911" name="WordArt 15"/>
          <p:cNvSpPr>
            <a:spLocks noChangeArrowheads="1" noChangeShapeType="1" noTextEdit="1"/>
          </p:cNvSpPr>
          <p:nvPr/>
        </p:nvSpPr>
        <p:spPr bwMode="auto">
          <a:xfrm>
            <a:off x="4643438" y="1268413"/>
            <a:ext cx="3457575" cy="8636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Courier New"/>
                <a:cs typeface="Courier New"/>
              </a:rPr>
              <a:t>Банкноттар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09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86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860"/>
                            </p:stCondLst>
                            <p:childTnLst>
                              <p:par>
                                <p:cTn id="3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8090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860"/>
                            </p:stCondLst>
                            <p:childTnLst>
                              <p:par>
                                <p:cTn id="4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726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8260"/>
                            </p:stCondLst>
                            <p:childTnLst>
                              <p:par>
                                <p:cTn id="60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8090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260"/>
                            </p:stCondLst>
                            <p:childTnLst>
                              <p:par>
                                <p:cTn id="7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7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1000"/>
                                        <p:tgtEl>
                                          <p:spTgt spid="8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3" grpId="0" animBg="1"/>
      <p:bldP spid="80904" grpId="0" animBg="1"/>
      <p:bldP spid="80905" grpId="0" animBg="1"/>
      <p:bldP spid="80907" grpId="0" animBg="1"/>
      <p:bldP spid="80908" grpId="0" animBg="1"/>
      <p:bldP spid="80909" grpId="0" animBg="1"/>
      <p:bldP spid="80910" grpId="0" animBg="1"/>
      <p:bldP spid="809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373313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825750"/>
            <a:ext cx="3935412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88913"/>
            <a:ext cx="4319587" cy="221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7" name="AutoShape 7"/>
          <p:cNvSpPr>
            <a:spLocks noChangeArrowheads="1"/>
          </p:cNvSpPr>
          <p:nvPr/>
        </p:nvSpPr>
        <p:spPr bwMode="auto">
          <a:xfrm flipH="1">
            <a:off x="2700338" y="4365625"/>
            <a:ext cx="360362" cy="360363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8 h 21600"/>
              <a:gd name="T4" fmla="*/ 54004 w 21600"/>
              <a:gd name="T5" fmla="*/ 360363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7528" name="AutoShape 8"/>
          <p:cNvSpPr>
            <a:spLocks noChangeArrowheads="1"/>
          </p:cNvSpPr>
          <p:nvPr/>
        </p:nvSpPr>
        <p:spPr bwMode="auto">
          <a:xfrm>
            <a:off x="4427538" y="6021388"/>
            <a:ext cx="360362" cy="360362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7 h 21600"/>
              <a:gd name="T4" fmla="*/ 54004 w 21600"/>
              <a:gd name="T5" fmla="*/ 360362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 rot="-5400000">
            <a:off x="3419475" y="2565400"/>
            <a:ext cx="360363" cy="360363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8 h 21600"/>
              <a:gd name="T4" fmla="*/ 54004 w 21600"/>
              <a:gd name="T5" fmla="*/ 360363 h 21600"/>
              <a:gd name="T6" fmla="*/ 360363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7530" name="Text Box 10"/>
          <p:cNvSpPr txBox="1">
            <a:spLocks noChangeArrowheads="1"/>
          </p:cNvSpPr>
          <p:nvPr/>
        </p:nvSpPr>
        <p:spPr bwMode="auto">
          <a:xfrm>
            <a:off x="2124075" y="4797425"/>
            <a:ext cx="1582738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  500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sp>
        <p:nvSpPr>
          <p:cNvPr id="107531" name="Text Box 11"/>
          <p:cNvSpPr txBox="1">
            <a:spLocks noChangeArrowheads="1"/>
          </p:cNvSpPr>
          <p:nvPr/>
        </p:nvSpPr>
        <p:spPr bwMode="auto">
          <a:xfrm>
            <a:off x="3276600" y="6481763"/>
            <a:ext cx="1582738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 1000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sp>
        <p:nvSpPr>
          <p:cNvPr id="107532" name="Text Box 12"/>
          <p:cNvSpPr txBox="1">
            <a:spLocks noChangeArrowheads="1"/>
          </p:cNvSpPr>
          <p:nvPr/>
        </p:nvSpPr>
        <p:spPr bwMode="auto">
          <a:xfrm>
            <a:off x="3203575" y="3068638"/>
            <a:ext cx="1582738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 5000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36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36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36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76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8760"/>
                            </p:stCondLst>
                            <p:childTnLst>
                              <p:par>
                                <p:cTn id="3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976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nimBg="1"/>
      <p:bldP spid="107528" grpId="0" animBg="1"/>
      <p:bldP spid="107529" grpId="0" animBg="1"/>
      <p:bldP spid="107530" grpId="0" animBg="1"/>
      <p:bldP spid="107531" grpId="0" animBg="1"/>
      <p:bldP spid="1075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17" name="Picture 21" descr="t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81313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4" name="WordArt 8"/>
          <p:cNvSpPr>
            <a:spLocks noChangeArrowheads="1" noChangeShapeType="1" noTextEdit="1"/>
          </p:cNvSpPr>
          <p:nvPr/>
        </p:nvSpPr>
        <p:spPr bwMode="auto">
          <a:xfrm>
            <a:off x="1476375" y="188913"/>
            <a:ext cx="5975350" cy="13970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chemeClr val="tx1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25000">
                      <a:srgbClr val="01A78F"/>
                    </a:gs>
                    <a:gs pos="50000">
                      <a:srgbClr val="FFFF00"/>
                    </a:gs>
                    <a:gs pos="75000">
                      <a:srgbClr val="FF6633"/>
                    </a:gs>
                    <a:gs pos="100000">
                      <a:srgbClr val="FF33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Мерекелік теңге</a:t>
            </a:r>
          </a:p>
        </p:txBody>
      </p:sp>
      <p:pic>
        <p:nvPicPr>
          <p:cNvPr id="10650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89138"/>
            <a:ext cx="2374900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5229225"/>
            <a:ext cx="10763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8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420938"/>
            <a:ext cx="3048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9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724400"/>
            <a:ext cx="2808288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13" name="Picture 17" descr="ten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276475"/>
            <a:ext cx="1800225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6" name="Picture 20" descr="t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0"/>
            <a:ext cx="165735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8" name="Picture 22" descr="tg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868863"/>
            <a:ext cx="28797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6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6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6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6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6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000" fill="hold"/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Рақмет</a:t>
            </a:r>
          </a:p>
        </p:txBody>
      </p:sp>
      <p:pic>
        <p:nvPicPr>
          <p:cNvPr id="94213" name="Picture 5" descr="j02220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581525"/>
            <a:ext cx="1779587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4" name="Picture 6" descr="j02220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17811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5" name="Picture 7" descr="j02220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581525"/>
            <a:ext cx="17811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6" name="Picture 8" descr="j02220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17811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8" name="Picture 10" descr="Тенг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997200"/>
            <a:ext cx="18669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Line 12"/>
          <p:cNvSpPr>
            <a:spLocks noChangeShapeType="1"/>
          </p:cNvSpPr>
          <p:nvPr/>
        </p:nvSpPr>
        <p:spPr bwMode="auto">
          <a:xfrm>
            <a:off x="4716463" y="3789363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42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/>
    </p:bldLst>
  </p:timing>
</p:sld>
</file>

<file path=ppt/theme/theme1.xml><?xml version="1.0" encoding="utf-8"?>
<a:theme xmlns:a="http://schemas.openxmlformats.org/drawingml/2006/main" name="Сумерки">
  <a:themeElements>
    <a:clrScheme name="Сумерки 4">
      <a:dk1>
        <a:srgbClr val="55863C"/>
      </a:dk1>
      <a:lt1>
        <a:srgbClr val="FFFFFF"/>
      </a:lt1>
      <a:dk2>
        <a:srgbClr val="375F2F"/>
      </a:dk2>
      <a:lt2>
        <a:srgbClr val="D1EFB3"/>
      </a:lt2>
      <a:accent1>
        <a:srgbClr val="00CC66"/>
      </a:accent1>
      <a:accent2>
        <a:srgbClr val="8EAC66"/>
      </a:accent2>
      <a:accent3>
        <a:srgbClr val="AEB6AD"/>
      </a:accent3>
      <a:accent4>
        <a:srgbClr val="DADADA"/>
      </a:accent4>
      <a:accent5>
        <a:srgbClr val="AAE2B8"/>
      </a:accent5>
      <a:accent6>
        <a:srgbClr val="809B5C"/>
      </a:accent6>
      <a:hlink>
        <a:srgbClr val="B4EF7F"/>
      </a:hlink>
      <a:folHlink>
        <a:srgbClr val="F8F6AC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301</Words>
  <Application>Microsoft Office PowerPoint</Application>
  <PresentationFormat>Экран (4:3)</PresentationFormat>
  <Paragraphs>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Сумерки</vt:lpstr>
      <vt:lpstr>Тема Office</vt:lpstr>
      <vt:lpstr>Слайд 1</vt:lpstr>
      <vt:lpstr>Айырбастау</vt:lpstr>
      <vt:lpstr>Слайд 3</vt:lpstr>
      <vt:lpstr>Слайд 4</vt:lpstr>
      <vt:lpstr> Тәуелсіздік  алған  елдің ең  бірінші айрықша   белгісі -  ұлттық валюта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Рақмет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марал</cp:lastModifiedBy>
  <cp:revision>12</cp:revision>
  <dcterms:created xsi:type="dcterms:W3CDTF">2009-09-26T09:44:59Z</dcterms:created>
  <dcterms:modified xsi:type="dcterms:W3CDTF">2017-02-25T07:28:18Z</dcterms:modified>
</cp:coreProperties>
</file>