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7" r:id="rId4"/>
    <p:sldId id="258" r:id="rId5"/>
    <p:sldId id="260" r:id="rId6"/>
    <p:sldId id="262" r:id="rId7"/>
    <p:sldId id="263" r:id="rId8"/>
    <p:sldId id="264" r:id="rId9"/>
    <p:sldId id="272" r:id="rId10"/>
    <p:sldId id="271" r:id="rId11"/>
    <p:sldId id="275" r:id="rId12"/>
    <p:sldId id="274" r:id="rId13"/>
    <p:sldId id="276" r:id="rId14"/>
    <p:sldId id="266"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221824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3882312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2934510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C6BFFB2-AED2-4CB0-BD04-04007FCCBDAF}" type="datetimeFigureOut">
              <a:rPr lang="ru-RU" smtClean="0"/>
              <a:t>05.10.2020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1571403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C6BFFB2-AED2-4CB0-BD04-04007FCCBDAF}" type="datetimeFigureOut">
              <a:rPr lang="ru-RU" smtClean="0"/>
              <a:t>05.10.2020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1748681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C6BFFB2-AED2-4CB0-BD04-04007FCCBDAF}" type="datetimeFigureOut">
              <a:rPr lang="ru-RU" smtClean="0"/>
              <a:t>05.10.2020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390773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C6BFFB2-AED2-4CB0-BD04-04007FCCBDAF}" type="datetimeFigureOut">
              <a:rPr lang="ru-RU" smtClean="0"/>
              <a:t>05.10.2020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1455924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C6BFFB2-AED2-4CB0-BD04-04007FCCBDAF}" type="datetimeFigureOut">
              <a:rPr lang="ru-RU" smtClean="0"/>
              <a:t>05.10.2020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21365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C6BFFB2-AED2-4CB0-BD04-04007FCCBDAF}" type="datetimeFigureOut">
              <a:rPr lang="ru-RU" smtClean="0"/>
              <a:t>05.10.2020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318622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433650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CCB2F-7DF0-46AF-B8B6-B34C2053473D}" type="slidenum">
              <a:rPr lang="ru-RU" smtClean="0"/>
              <a:t>‹#›</a:t>
            </a:fld>
            <a:endParaRPr lang="ru-RU"/>
          </a:p>
        </p:txBody>
      </p:sp>
    </p:spTree>
    <p:extLst>
      <p:ext uri="{BB962C8B-B14F-4D97-AF65-F5344CB8AC3E}">
        <p14:creationId xmlns:p14="http://schemas.microsoft.com/office/powerpoint/2010/main" val="64096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BFFB2-AED2-4CB0-BD04-04007FCCBDAF}" type="datetimeFigureOut">
              <a:rPr lang="ru-RU" smtClean="0"/>
              <a:t>05.10.2020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CCB2F-7DF0-46AF-B8B6-B34C2053473D}" type="slidenum">
              <a:rPr lang="ru-RU" smtClean="0"/>
              <a:t>‹#›</a:t>
            </a:fld>
            <a:endParaRPr lang="ru-RU"/>
          </a:p>
        </p:txBody>
      </p:sp>
    </p:spTree>
    <p:extLst>
      <p:ext uri="{BB962C8B-B14F-4D97-AF65-F5344CB8AC3E}">
        <p14:creationId xmlns:p14="http://schemas.microsoft.com/office/powerpoint/2010/main" val="195487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t="10352"/>
          <a:stretch/>
        </p:blipFill>
        <p:spPr>
          <a:xfrm>
            <a:off x="-1" y="0"/>
            <a:ext cx="12192001" cy="6858000"/>
          </a:xfrm>
          <a:prstGeom prst="rect">
            <a:avLst/>
          </a:prstGeom>
        </p:spPr>
      </p:pic>
    </p:spTree>
    <p:extLst>
      <p:ext uri="{BB962C8B-B14F-4D97-AF65-F5344CB8AC3E}">
        <p14:creationId xmlns:p14="http://schemas.microsoft.com/office/powerpoint/2010/main" val="315003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78" y="0"/>
            <a:ext cx="1206592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882887" y="1330064"/>
            <a:ext cx="4797286" cy="1323439"/>
          </a:xfrm>
          <a:prstGeom prst="rect">
            <a:avLst/>
          </a:prstGeom>
        </p:spPr>
        <p:txBody>
          <a:bodyPr wrap="square">
            <a:spAutoFit/>
          </a:bodyPr>
          <a:lstStyle/>
          <a:p>
            <a:pPr algn="ctr"/>
            <a:r>
              <a:rPr lang="kk-KZ" sz="4000" b="1" dirty="0" smtClean="0">
                <a:solidFill>
                  <a:srgbClr val="FFFF00"/>
                </a:solidFill>
                <a:latin typeface="Times New Roman" panose="02020603050405020304" pitchFamily="18" charset="0"/>
                <a:cs typeface="Times New Roman" panose="02020603050405020304" pitchFamily="18" charset="0"/>
              </a:rPr>
              <a:t>«Күз» </a:t>
            </a:r>
          </a:p>
          <a:p>
            <a:pPr algn="ctr"/>
            <a:r>
              <a:rPr lang="kk-KZ" sz="4000" b="1" dirty="0" smtClean="0">
                <a:solidFill>
                  <a:srgbClr val="FFFF00"/>
                </a:solidFill>
                <a:latin typeface="Times New Roman" panose="02020603050405020304" pitchFamily="18" charset="0"/>
                <a:cs typeface="Times New Roman" panose="02020603050405020304" pitchFamily="18" charset="0"/>
              </a:rPr>
              <a:t>мәтінімен жұмыс</a:t>
            </a:r>
            <a:endParaRPr lang="ru-RU" sz="4000" b="1" dirty="0">
              <a:solidFill>
                <a:srgbClr val="FFFF0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160352" y="2978057"/>
            <a:ext cx="3997376" cy="1323439"/>
          </a:xfrm>
          <a:prstGeom prst="rect">
            <a:avLst/>
          </a:prstGeom>
        </p:spPr>
        <p:txBody>
          <a:bodyPr wrap="none">
            <a:spAutoFit/>
          </a:bodyPr>
          <a:lstStyle/>
          <a:p>
            <a:pPr algn="ctr">
              <a:defRPr/>
            </a:pPr>
            <a:r>
              <a:rPr lang="kk-KZ" sz="4000" b="1" dirty="0" smtClean="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rPr>
              <a:t>С-дыбысын</a:t>
            </a:r>
          </a:p>
          <a:p>
            <a:pPr algn="ctr">
              <a:defRPr/>
            </a:pPr>
            <a:r>
              <a:rPr lang="kk-KZ" sz="4000" b="1" dirty="0" smtClean="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rPr>
              <a:t>машықтандыру</a:t>
            </a:r>
            <a:r>
              <a:rPr lang="kk-KZ" sz="4000" b="1" dirty="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rPr>
              <a:t>.</a:t>
            </a:r>
          </a:p>
        </p:txBody>
      </p:sp>
      <p:sp>
        <p:nvSpPr>
          <p:cNvPr id="3" name="Прямоугольник 2"/>
          <p:cNvSpPr/>
          <p:nvPr/>
        </p:nvSpPr>
        <p:spPr>
          <a:xfrm>
            <a:off x="2415589" y="4626050"/>
            <a:ext cx="4290011" cy="830997"/>
          </a:xfrm>
          <a:prstGeom prst="rect">
            <a:avLst/>
          </a:prstGeom>
        </p:spPr>
        <p:txBody>
          <a:bodyPr wrap="square">
            <a:spAutoFit/>
          </a:bodyPr>
          <a:lstStyle/>
          <a:p>
            <a:pPr algn="ctr">
              <a:defRPr/>
            </a:pPr>
            <a:r>
              <a:rPr lang="kk-KZ" sz="2400" b="1" dirty="0" smtClean="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rPr>
              <a:t>Өткізген мектеп логопеді:</a:t>
            </a:r>
          </a:p>
          <a:p>
            <a:pPr>
              <a:defRPr/>
            </a:pPr>
            <a:r>
              <a:rPr lang="kk-KZ" sz="2400" b="1" dirty="0" smtClean="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rPr>
              <a:t>   Аубакирова  А.С. </a:t>
            </a:r>
            <a:endParaRPr lang="ru-RU" sz="2400" b="1" dirty="0">
              <a:ln w="1905"/>
              <a:solidFill>
                <a:srgbClr val="FFFF00"/>
              </a:solidFill>
              <a:effectLst>
                <a:innerShdw blurRad="69850" dist="43180" dir="5400000">
                  <a:srgbClr val="000000">
                    <a:alpha val="65000"/>
                  </a:srgbClr>
                </a:inn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0778061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5"/>
          <p:cNvSpPr>
            <a:spLocks noChangeArrowheads="1"/>
          </p:cNvSpPr>
          <p:nvPr/>
        </p:nvSpPr>
        <p:spPr bwMode="auto">
          <a:xfrm>
            <a:off x="384313" y="231912"/>
            <a:ext cx="11224591" cy="5890592"/>
          </a:xfrm>
          <a:prstGeom prst="horizontalScroll">
            <a:avLst>
              <a:gd name="adj" fmla="val 125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kk-KZ" altLang="ru-RU" dirty="0">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kk-KZ" altLang="ru-RU" dirty="0">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kk-KZ" altLang="ru-RU" dirty="0">
              <a:latin typeface="Times New Roman" panose="02020603050405020304" pitchFamily="18" charset="0"/>
              <a:cs typeface="Times New Roman" panose="02020603050405020304" pitchFamily="18" charset="0"/>
            </a:endParaRPr>
          </a:p>
          <a:p>
            <a:pPr eaLnBrk="1" hangingPunct="1"/>
            <a:endParaRPr lang="kk-KZ" altLang="ru-RU" sz="2800" b="1" dirty="0" smtClean="0">
              <a:solidFill>
                <a:srgbClr val="002060"/>
              </a:solidFill>
              <a:latin typeface="Times New Roman" panose="02020603050405020304" pitchFamily="18" charset="0"/>
              <a:cs typeface="Times New Roman" panose="02020603050405020304" pitchFamily="18" charset="0"/>
            </a:endParaRPr>
          </a:p>
          <a:p>
            <a:pPr eaLnBrk="1" hangingPunct="1"/>
            <a:r>
              <a:rPr lang="kk-KZ" altLang="ru-RU" sz="2800" b="1" dirty="0" smtClean="0">
                <a:solidFill>
                  <a:srgbClr val="002060"/>
                </a:solidFill>
                <a:latin typeface="Times New Roman" panose="02020603050405020304" pitchFamily="18" charset="0"/>
                <a:cs typeface="Times New Roman" panose="02020603050405020304" pitchFamily="18" charset="0"/>
              </a:rPr>
              <a:t>Сабақтың мақсаты: </a:t>
            </a:r>
          </a:p>
          <a:p>
            <a:pPr eaLnBrk="1" hangingPunct="1"/>
            <a:r>
              <a:rPr lang="kk-KZ" altLang="ru-RU" sz="2800" dirty="0" smtClean="0">
                <a:solidFill>
                  <a:srgbClr val="002060"/>
                </a:solidFill>
                <a:latin typeface="Times New Roman" panose="02020603050405020304" pitchFamily="18" charset="0"/>
                <a:cs typeface="Times New Roman" panose="02020603050405020304" pitchFamily="18" charset="0"/>
              </a:rPr>
              <a:t>Оқушылардың  күз </a:t>
            </a:r>
            <a:r>
              <a:rPr lang="kk-KZ" altLang="ru-RU" sz="2800" dirty="0">
                <a:solidFill>
                  <a:srgbClr val="002060"/>
                </a:solidFill>
                <a:latin typeface="Times New Roman" panose="02020603050405020304" pitchFamily="18" charset="0"/>
                <a:cs typeface="Times New Roman" panose="02020603050405020304" pitchFamily="18" charset="0"/>
              </a:rPr>
              <a:t>мезгілі туралы түсінігін кеңейту</a:t>
            </a:r>
            <a:r>
              <a:rPr lang="kk-KZ" altLang="ru-RU" sz="2800" dirty="0" smtClean="0">
                <a:solidFill>
                  <a:srgbClr val="002060"/>
                </a:solidFill>
                <a:latin typeface="Times New Roman" panose="02020603050405020304" pitchFamily="18" charset="0"/>
                <a:cs typeface="Times New Roman" panose="02020603050405020304" pitchFamily="18" charset="0"/>
              </a:rPr>
              <a:t>,   </a:t>
            </a:r>
          </a:p>
          <a:p>
            <a:pPr eaLnBrk="1" hangingPunct="1"/>
            <a:r>
              <a:rPr lang="kk-KZ" altLang="ru-RU" sz="2800" dirty="0" smtClean="0">
                <a:solidFill>
                  <a:srgbClr val="002060"/>
                </a:solidFill>
                <a:latin typeface="Times New Roman" panose="02020603050405020304" pitchFamily="18" charset="0"/>
                <a:cs typeface="Times New Roman" panose="02020603050405020304" pitchFamily="18" charset="0"/>
              </a:rPr>
              <a:t>білім </a:t>
            </a:r>
            <a:r>
              <a:rPr lang="kk-KZ" altLang="ru-RU" sz="2800" dirty="0">
                <a:solidFill>
                  <a:srgbClr val="002060"/>
                </a:solidFill>
                <a:latin typeface="Times New Roman" panose="02020603050405020304" pitchFamily="18" charset="0"/>
                <a:cs typeface="Times New Roman" panose="02020603050405020304" pitchFamily="18" charset="0"/>
              </a:rPr>
              <a:t>– деңгейі, ой - өрісін дамыту</a:t>
            </a:r>
            <a:r>
              <a:rPr lang="kk-KZ" altLang="ru-RU" sz="2800" dirty="0" smtClean="0">
                <a:solidFill>
                  <a:srgbClr val="002060"/>
                </a:solidFill>
                <a:latin typeface="Times New Roman" panose="02020603050405020304" pitchFamily="18" charset="0"/>
                <a:cs typeface="Times New Roman" panose="02020603050405020304" pitchFamily="18" charset="0"/>
              </a:rPr>
              <a:t>.</a:t>
            </a:r>
          </a:p>
          <a:p>
            <a:pPr eaLnBrk="1" hangingPunct="1"/>
            <a:r>
              <a:rPr lang="kk-KZ" altLang="ru-RU" sz="2800" dirty="0">
                <a:solidFill>
                  <a:srgbClr val="002060"/>
                </a:solidFill>
                <a:latin typeface="Times New Roman" panose="02020603050405020304" pitchFamily="18" charset="0"/>
                <a:cs typeface="Times New Roman" panose="02020603050405020304" pitchFamily="18" charset="0"/>
              </a:rPr>
              <a:t>Сабақ </a:t>
            </a:r>
            <a:r>
              <a:rPr lang="kk-KZ" altLang="ru-RU" sz="2800" dirty="0" smtClean="0">
                <a:solidFill>
                  <a:srgbClr val="002060"/>
                </a:solidFill>
                <a:latin typeface="Times New Roman" panose="02020603050405020304" pitchFamily="18" charset="0"/>
                <a:cs typeface="Times New Roman" panose="02020603050405020304" pitchFamily="18" charset="0"/>
              </a:rPr>
              <a:t>барысында  қолданатын  сөздік  материалды </a:t>
            </a:r>
            <a:r>
              <a:rPr lang="kk-KZ" altLang="ru-RU" sz="2800" dirty="0">
                <a:solidFill>
                  <a:srgbClr val="002060"/>
                </a:solidFill>
                <a:latin typeface="Times New Roman" panose="02020603050405020304" pitchFamily="18" charset="0"/>
                <a:cs typeface="Times New Roman" panose="02020603050405020304" pitchFamily="18" charset="0"/>
              </a:rPr>
              <a:t>естіп</a:t>
            </a:r>
            <a:r>
              <a:rPr lang="kk-KZ" altLang="ru-RU" sz="2800" dirty="0" smtClean="0">
                <a:solidFill>
                  <a:srgbClr val="002060"/>
                </a:solidFill>
                <a:latin typeface="Times New Roman" panose="02020603050405020304" pitchFamily="18" charset="0"/>
                <a:cs typeface="Times New Roman" panose="02020603050405020304" pitchFamily="18" charset="0"/>
              </a:rPr>
              <a:t>,  </a:t>
            </a:r>
          </a:p>
          <a:p>
            <a:pPr eaLnBrk="1" hangingPunct="1"/>
            <a:r>
              <a:rPr lang="kk-KZ" altLang="ru-RU" sz="2800" dirty="0" smtClean="0">
                <a:solidFill>
                  <a:srgbClr val="002060"/>
                </a:solidFill>
                <a:latin typeface="Times New Roman" panose="02020603050405020304" pitchFamily="18" charset="0"/>
                <a:cs typeface="Times New Roman" panose="02020603050405020304" pitchFamily="18" charset="0"/>
              </a:rPr>
              <a:t>ажырата </a:t>
            </a:r>
            <a:r>
              <a:rPr lang="kk-KZ" altLang="ru-RU" sz="2800" dirty="0">
                <a:solidFill>
                  <a:srgbClr val="002060"/>
                </a:solidFill>
                <a:latin typeface="Times New Roman" panose="02020603050405020304" pitchFamily="18" charset="0"/>
                <a:cs typeface="Times New Roman" panose="02020603050405020304" pitchFamily="18" charset="0"/>
              </a:rPr>
              <a:t>білу</a:t>
            </a:r>
            <a:r>
              <a:rPr lang="kk-KZ" altLang="ru-RU" sz="2800" dirty="0" smtClean="0">
                <a:solidFill>
                  <a:srgbClr val="002060"/>
                </a:solidFill>
                <a:latin typeface="Times New Roman" panose="02020603050405020304" pitchFamily="18" charset="0"/>
                <a:cs typeface="Times New Roman" panose="02020603050405020304" pitchFamily="18" charset="0"/>
              </a:rPr>
              <a:t>.  Сөздерді</a:t>
            </a:r>
            <a:r>
              <a:rPr lang="kk-KZ" altLang="ru-RU" sz="2800" dirty="0">
                <a:solidFill>
                  <a:srgbClr val="002060"/>
                </a:solidFill>
                <a:latin typeface="Times New Roman" panose="02020603050405020304" pitchFamily="18" charset="0"/>
                <a:cs typeface="Times New Roman" panose="02020603050405020304" pitchFamily="18" charset="0"/>
              </a:rPr>
              <a:t>, сөйлемдерді</a:t>
            </a:r>
          </a:p>
          <a:p>
            <a:pPr eaLnBrk="1" hangingPunct="1"/>
            <a:r>
              <a:rPr lang="kk-KZ" altLang="ru-RU" sz="2800" dirty="0">
                <a:solidFill>
                  <a:srgbClr val="002060"/>
                </a:solidFill>
                <a:latin typeface="Times New Roman" panose="02020603050405020304" pitchFamily="18" charset="0"/>
                <a:cs typeface="Times New Roman" panose="02020603050405020304" pitchFamily="18" charset="0"/>
              </a:rPr>
              <a:t>естіп, </a:t>
            </a:r>
            <a:r>
              <a:rPr lang="kk-KZ" altLang="ru-RU" sz="2800" dirty="0" smtClean="0">
                <a:solidFill>
                  <a:srgbClr val="002060"/>
                </a:solidFill>
                <a:latin typeface="Times New Roman" panose="02020603050405020304" pitchFamily="18" charset="0"/>
                <a:cs typeface="Times New Roman" panose="02020603050405020304" pitchFamily="18" charset="0"/>
              </a:rPr>
              <a:t>қабылдауға   үйрету</a:t>
            </a:r>
            <a:r>
              <a:rPr lang="kk-KZ" altLang="ru-RU" sz="2800" dirty="0">
                <a:solidFill>
                  <a:srgbClr val="002060"/>
                </a:solidFill>
                <a:latin typeface="Times New Roman" panose="02020603050405020304" pitchFamily="18" charset="0"/>
                <a:cs typeface="Times New Roman" panose="02020603050405020304" pitchFamily="18" charset="0"/>
              </a:rPr>
              <a:t>. </a:t>
            </a:r>
            <a:r>
              <a:rPr lang="kk-KZ" altLang="ru-RU" sz="2800" dirty="0" smtClean="0">
                <a:solidFill>
                  <a:srgbClr val="002060"/>
                </a:solidFill>
                <a:latin typeface="Times New Roman" panose="02020603050405020304" pitchFamily="18" charset="0"/>
                <a:cs typeface="Times New Roman" panose="02020603050405020304" pitchFamily="18" charset="0"/>
              </a:rPr>
              <a:t>Дыбыстарды  дұрыс </a:t>
            </a:r>
            <a:r>
              <a:rPr lang="kk-KZ" altLang="ru-RU" sz="2800" dirty="0">
                <a:solidFill>
                  <a:srgbClr val="002060"/>
                </a:solidFill>
                <a:latin typeface="Times New Roman" panose="02020603050405020304" pitchFamily="18" charset="0"/>
                <a:cs typeface="Times New Roman" panose="02020603050405020304" pitchFamily="18" charset="0"/>
              </a:rPr>
              <a:t>айтуға </a:t>
            </a:r>
            <a:r>
              <a:rPr lang="kk-KZ" altLang="ru-RU" sz="2800" dirty="0" smtClean="0">
                <a:solidFill>
                  <a:srgbClr val="002060"/>
                </a:solidFill>
                <a:latin typeface="Times New Roman" panose="02020603050405020304" pitchFamily="18" charset="0"/>
                <a:cs typeface="Times New Roman" panose="02020603050405020304" pitchFamily="18" charset="0"/>
              </a:rPr>
              <a:t>  </a:t>
            </a:r>
          </a:p>
          <a:p>
            <a:pPr eaLnBrk="1" hangingPunct="1"/>
            <a:r>
              <a:rPr lang="kk-KZ" altLang="ru-RU" sz="2800" dirty="0" smtClean="0">
                <a:solidFill>
                  <a:srgbClr val="002060"/>
                </a:solidFill>
                <a:latin typeface="Times New Roman" panose="02020603050405020304" pitchFamily="18" charset="0"/>
                <a:cs typeface="Times New Roman" panose="02020603050405020304" pitchFamily="18" charset="0"/>
              </a:rPr>
              <a:t>дағдыландыру.</a:t>
            </a:r>
          </a:p>
          <a:p>
            <a:pPr eaLnBrk="1" hangingPunct="1"/>
            <a:r>
              <a:rPr lang="kk-KZ" altLang="ru-RU" sz="2800" dirty="0">
                <a:solidFill>
                  <a:srgbClr val="002060"/>
                </a:solidFill>
                <a:latin typeface="Times New Roman" panose="02020603050405020304" pitchFamily="18" charset="0"/>
                <a:cs typeface="Times New Roman" panose="02020603050405020304" pitchFamily="18" charset="0"/>
              </a:rPr>
              <a:t>Туған жер </a:t>
            </a:r>
            <a:r>
              <a:rPr lang="kk-KZ" altLang="ru-RU" sz="2800" dirty="0" smtClean="0">
                <a:solidFill>
                  <a:srgbClr val="002060"/>
                </a:solidFill>
                <a:latin typeface="Times New Roman" panose="02020603050405020304" pitchFamily="18" charset="0"/>
                <a:cs typeface="Times New Roman" panose="02020603050405020304" pitchFamily="18" charset="0"/>
              </a:rPr>
              <a:t>табиғатын  аялауға, оған қамқоршы   болуға </a:t>
            </a:r>
            <a:r>
              <a:rPr lang="kk-KZ" altLang="ru-RU" sz="2800" dirty="0">
                <a:solidFill>
                  <a:srgbClr val="002060"/>
                </a:solidFill>
                <a:latin typeface="Times New Roman" panose="02020603050405020304" pitchFamily="18" charset="0"/>
                <a:cs typeface="Times New Roman" panose="02020603050405020304" pitchFamily="18" charset="0"/>
              </a:rPr>
              <a:t>тәрбиелеу.</a:t>
            </a:r>
            <a:endParaRPr lang="ru-RU" altLang="ru-RU" sz="2800" dirty="0">
              <a:solidFill>
                <a:srgbClr val="002060"/>
              </a:solidFill>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ru-RU" altLang="ru-RU" dirty="0">
              <a:latin typeface="Times New Roman" panose="02020603050405020304" pitchFamily="18" charset="0"/>
              <a:cs typeface="Times New Roman" panose="02020603050405020304" pitchFamily="18" charset="0"/>
            </a:endParaRPr>
          </a:p>
          <a:p>
            <a:pPr eaLnBrk="1" hangingPunct="1"/>
            <a:endParaRPr lang="ru-RU" altLang="ru-RU" dirty="0">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kk-KZ" altLang="ru-RU" dirty="0">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kk-KZ" altLang="ru-RU" dirty="0">
              <a:latin typeface="Times New Roman" panose="02020603050405020304" pitchFamily="18" charset="0"/>
              <a:cs typeface="Times New Roman" panose="02020603050405020304" pitchFamily="18" charset="0"/>
            </a:endParaRPr>
          </a:p>
          <a:p>
            <a:pPr eaLnBrk="1" hangingPunct="1"/>
            <a:endParaRPr lang="kk-KZ" altLang="ru-RU" dirty="0" smtClean="0">
              <a:latin typeface="Times New Roman" panose="02020603050405020304" pitchFamily="18" charset="0"/>
              <a:cs typeface="Times New Roman" panose="02020603050405020304" pitchFamily="18" charset="0"/>
            </a:endParaRPr>
          </a:p>
          <a:p>
            <a:pPr eaLnBrk="1" hangingPunct="1"/>
            <a:endParaRPr lang="ru-RU" alt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316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39762" y="196333"/>
            <a:ext cx="8328434" cy="646331"/>
          </a:xfrm>
          <a:prstGeom prst="rect">
            <a:avLst/>
          </a:prstGeom>
        </p:spPr>
        <p:txBody>
          <a:bodyPr wrap="none">
            <a:spAutoFit/>
          </a:bodyPr>
          <a:lstStyle/>
          <a:p>
            <a:pPr>
              <a:spcBef>
                <a:spcPct val="50000"/>
              </a:spcBef>
            </a:pPr>
            <a:r>
              <a:rPr lang="kk-KZ" altLang="ru-RU" sz="3600" b="1" i="1" u="sng" dirty="0" smtClean="0">
                <a:ln w="0"/>
                <a:solidFill>
                  <a:srgbClr val="7030A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a:t>
            </a:r>
            <a:r>
              <a:rPr lang="kk-KZ" altLang="ru-RU" sz="3600" b="1" i="1" dirty="0" smtClean="0">
                <a:solidFill>
                  <a:srgbClr val="7030A0"/>
                </a:solidFill>
                <a:latin typeface="Times New Roman" panose="02020603050405020304" pitchFamily="18" charset="0"/>
                <a:cs typeface="Times New Roman" panose="02020603050405020304" pitchFamily="18" charset="0"/>
              </a:rPr>
              <a:t> дыбысын кескінге қарап  дұрыс  айту.</a:t>
            </a:r>
            <a:endParaRPr lang="ru-RU" altLang="ru-RU" sz="3600" b="1" i="1" dirty="0">
              <a:solidFill>
                <a:srgbClr val="7030A0"/>
              </a:solidFill>
              <a:latin typeface="Times New Roman" panose="02020603050405020304" pitchFamily="18" charset="0"/>
              <a:cs typeface="Times New Roman" panose="02020603050405020304" pitchFamily="18" charset="0"/>
            </a:endParaRPr>
          </a:p>
        </p:txBody>
      </p:sp>
      <p:pic>
        <p:nvPicPr>
          <p:cNvPr id="6" name="Рисунок 1" descr="с"/>
          <p:cNvPicPr>
            <a:picLocks noChangeAspect="1" noChangeArrowheads="1"/>
          </p:cNvPicPr>
          <p:nvPr/>
        </p:nvPicPr>
        <p:blipFill>
          <a:blip r:embed="rId3" cstate="print"/>
          <a:srcRect/>
          <a:stretch>
            <a:fillRect/>
          </a:stretch>
        </p:blipFill>
        <p:spPr bwMode="auto">
          <a:xfrm>
            <a:off x="6272807" y="1184413"/>
            <a:ext cx="5252054" cy="49397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AutoShape 13"/>
          <p:cNvSpPr>
            <a:spLocks noChangeArrowheads="1"/>
          </p:cNvSpPr>
          <p:nvPr/>
        </p:nvSpPr>
        <p:spPr bwMode="auto">
          <a:xfrm>
            <a:off x="311424" y="1184413"/>
            <a:ext cx="5294244" cy="4565374"/>
          </a:xfrm>
          <a:prstGeom prst="bracePair">
            <a:avLst>
              <a:gd name="adj" fmla="val 8333"/>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kk-KZ" altLang="ru-RU" sz="4000" b="1" i="1" dirty="0">
                <a:solidFill>
                  <a:srgbClr val="7030A0"/>
                </a:solidFill>
                <a:latin typeface="Times New Roman" panose="02020603050405020304" pitchFamily="18" charset="0"/>
                <a:cs typeface="Times New Roman" panose="02020603050405020304" pitchFamily="18" charset="0"/>
              </a:rPr>
              <a:t>“ С “ дыбысын</a:t>
            </a:r>
          </a:p>
          <a:p>
            <a:pPr eaLnBrk="1" hangingPunct="1"/>
            <a:r>
              <a:rPr lang="kk-KZ" altLang="ru-RU" sz="4000" b="1" i="1" dirty="0">
                <a:solidFill>
                  <a:srgbClr val="7030A0"/>
                </a:solidFill>
                <a:latin typeface="Times New Roman" panose="02020603050405020304" pitchFamily="18" charset="0"/>
                <a:cs typeface="Times New Roman" panose="02020603050405020304" pitchFamily="18" charset="0"/>
              </a:rPr>
              <a:t> айтқанда  дауыс </a:t>
            </a:r>
            <a:endParaRPr lang="kk-KZ" altLang="ru-RU" sz="4000" b="1" i="1" dirty="0" smtClean="0">
              <a:solidFill>
                <a:srgbClr val="7030A0"/>
              </a:solidFill>
              <a:latin typeface="Times New Roman" panose="02020603050405020304" pitchFamily="18" charset="0"/>
              <a:cs typeface="Times New Roman" panose="02020603050405020304" pitchFamily="18" charset="0"/>
            </a:endParaRPr>
          </a:p>
          <a:p>
            <a:pPr eaLnBrk="1" hangingPunct="1"/>
            <a:r>
              <a:rPr lang="kk-KZ" altLang="ru-RU" sz="4000" b="1" i="1" dirty="0" smtClean="0">
                <a:solidFill>
                  <a:srgbClr val="7030A0"/>
                </a:solidFill>
                <a:latin typeface="Times New Roman" panose="02020603050405020304" pitchFamily="18" charset="0"/>
                <a:cs typeface="Times New Roman" panose="02020603050405020304" pitchFamily="18" charset="0"/>
              </a:rPr>
              <a:t>жоқ.  Тіл </a:t>
            </a:r>
            <a:r>
              <a:rPr lang="kk-KZ" altLang="ru-RU" sz="4000" b="1" i="1" dirty="0">
                <a:solidFill>
                  <a:srgbClr val="7030A0"/>
                </a:solidFill>
                <a:latin typeface="Times New Roman" panose="02020603050405020304" pitchFamily="18" charset="0"/>
                <a:cs typeface="Times New Roman" panose="02020603050405020304" pitchFamily="18" charset="0"/>
              </a:rPr>
              <a:t>ұшы  </a:t>
            </a:r>
            <a:endParaRPr lang="kk-KZ" altLang="ru-RU" sz="4000" b="1" i="1" dirty="0" smtClean="0">
              <a:solidFill>
                <a:srgbClr val="7030A0"/>
              </a:solidFill>
              <a:latin typeface="Times New Roman" panose="02020603050405020304" pitchFamily="18" charset="0"/>
              <a:cs typeface="Times New Roman" panose="02020603050405020304" pitchFamily="18" charset="0"/>
            </a:endParaRPr>
          </a:p>
          <a:p>
            <a:pPr eaLnBrk="1" hangingPunct="1"/>
            <a:r>
              <a:rPr lang="kk-KZ" altLang="ru-RU" sz="4000" b="1" i="1" dirty="0" smtClean="0">
                <a:solidFill>
                  <a:srgbClr val="7030A0"/>
                </a:solidFill>
                <a:latin typeface="Times New Roman" panose="02020603050405020304" pitchFamily="18" charset="0"/>
                <a:cs typeface="Times New Roman" panose="02020603050405020304" pitchFamily="18" charset="0"/>
              </a:rPr>
              <a:t>төменгі </a:t>
            </a:r>
            <a:r>
              <a:rPr lang="kk-KZ" altLang="ru-RU" sz="4000" b="1" i="1" dirty="0">
                <a:solidFill>
                  <a:srgbClr val="7030A0"/>
                </a:solidFill>
                <a:latin typeface="Times New Roman" panose="02020603050405020304" pitchFamily="18" charset="0"/>
                <a:cs typeface="Times New Roman" panose="02020603050405020304" pitchFamily="18" charset="0"/>
              </a:rPr>
              <a:t>тіске </a:t>
            </a:r>
          </a:p>
          <a:p>
            <a:pPr eaLnBrk="1" hangingPunct="1"/>
            <a:r>
              <a:rPr lang="kk-KZ" altLang="ru-RU" sz="4000" b="1" i="1" dirty="0">
                <a:solidFill>
                  <a:srgbClr val="7030A0"/>
                </a:solidFill>
                <a:latin typeface="Times New Roman" panose="02020603050405020304" pitchFamily="18" charset="0"/>
                <a:cs typeface="Times New Roman" panose="02020603050405020304" pitchFamily="18" charset="0"/>
              </a:rPr>
              <a:t>тіреледі, ауа  тіл</a:t>
            </a:r>
          </a:p>
          <a:p>
            <a:pPr eaLnBrk="1" hangingPunct="1"/>
            <a:r>
              <a:rPr lang="kk-KZ" altLang="ru-RU" sz="4000" b="1" i="1" dirty="0">
                <a:solidFill>
                  <a:srgbClr val="7030A0"/>
                </a:solidFill>
                <a:latin typeface="Times New Roman" panose="02020603050405020304" pitchFamily="18" charset="0"/>
                <a:cs typeface="Times New Roman" panose="02020603050405020304" pitchFamily="18" charset="0"/>
              </a:rPr>
              <a:t>ортасымен  төмен</a:t>
            </a:r>
          </a:p>
          <a:p>
            <a:pPr eaLnBrk="1" hangingPunct="1"/>
            <a:r>
              <a:rPr lang="kk-KZ" altLang="ru-RU" sz="4000" b="1" i="1" dirty="0">
                <a:solidFill>
                  <a:srgbClr val="7030A0"/>
                </a:solidFill>
                <a:latin typeface="Times New Roman" panose="02020603050405020304" pitchFamily="18" charset="0"/>
                <a:cs typeface="Times New Roman" panose="02020603050405020304" pitchFamily="18" charset="0"/>
              </a:rPr>
              <a:t>түседі. </a:t>
            </a:r>
            <a:endParaRPr lang="kk-KZ" altLang="ru-RU" sz="4000" b="1" i="1" dirty="0" smtClean="0">
              <a:solidFill>
                <a:srgbClr val="7030A0"/>
              </a:solidFill>
              <a:latin typeface="Times New Roman" panose="02020603050405020304" pitchFamily="18" charset="0"/>
              <a:cs typeface="Times New Roman" panose="02020603050405020304" pitchFamily="18" charset="0"/>
            </a:endParaRPr>
          </a:p>
          <a:p>
            <a:pPr eaLnBrk="1" hangingPunct="1"/>
            <a:endParaRPr lang="ru-RU" altLang="ru-RU" sz="4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15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358" y="375616"/>
            <a:ext cx="4441963" cy="3520523"/>
          </a:xfrm>
          <a:prstGeom prst="rect">
            <a:avLst/>
          </a:prstGeom>
          <a:ln w="88900" cap="sq" cmpd="thickThin">
            <a:solidFill>
              <a:srgbClr val="000000"/>
            </a:solidFill>
            <a:prstDash val="solid"/>
            <a:miter lim="800000"/>
          </a:ln>
          <a:effectLst>
            <a:innerShdw blurRad="76200">
              <a:srgbClr val="000000"/>
            </a:innerShdw>
          </a:effectLst>
        </p:spPr>
      </p:pic>
      <p:sp>
        <p:nvSpPr>
          <p:cNvPr id="3" name="Прямоугольник 2"/>
          <p:cNvSpPr/>
          <p:nvPr/>
        </p:nvSpPr>
        <p:spPr>
          <a:xfrm>
            <a:off x="702365" y="4271755"/>
            <a:ext cx="4306957" cy="1138773"/>
          </a:xfrm>
          <a:prstGeom prst="rect">
            <a:avLst/>
          </a:prstGeom>
        </p:spPr>
        <p:txBody>
          <a:bodyPr wrap="square">
            <a:spAutoFit/>
          </a:bodyPr>
          <a:lstStyle/>
          <a:p>
            <a:r>
              <a:rPr lang="kk-KZ" altLang="ru-RU" sz="2400" b="1" dirty="0">
                <a:solidFill>
                  <a:srgbClr val="C00000"/>
                </a:solidFill>
                <a:latin typeface="Times New Roman" panose="02020603050405020304" pitchFamily="18" charset="0"/>
                <a:cs typeface="Times New Roman" panose="02020603050405020304" pitchFamily="18" charset="0"/>
              </a:rPr>
              <a:t>“Ысқырғыш шәйнек</a:t>
            </a:r>
            <a:r>
              <a:rPr lang="kk-KZ" altLang="ru-RU" sz="2200" b="1" dirty="0">
                <a:solidFill>
                  <a:srgbClr val="C00000"/>
                </a:solidFill>
                <a:latin typeface="Times New Roman" panose="02020603050405020304" pitchFamily="18" charset="0"/>
                <a:cs typeface="Times New Roman" panose="02020603050405020304" pitchFamily="18" charset="0"/>
              </a:rPr>
              <a:t>”-</a:t>
            </a:r>
            <a:r>
              <a:rPr lang="kk-KZ" altLang="ru-RU" sz="2200" dirty="0">
                <a:solidFill>
                  <a:srgbClr val="C00000"/>
                </a:solidFill>
                <a:latin typeface="Times New Roman" panose="02020603050405020304" pitchFamily="18" charset="0"/>
                <a:cs typeface="Times New Roman" panose="02020603050405020304" pitchFamily="18" charset="0"/>
              </a:rPr>
              <a:t> </a:t>
            </a:r>
            <a:r>
              <a:rPr lang="kk-KZ" altLang="ru-RU" sz="2200" dirty="0" smtClean="0">
                <a:solidFill>
                  <a:srgbClr val="C00000"/>
                </a:solidFill>
                <a:latin typeface="Times New Roman" panose="02020603050405020304" pitchFamily="18" charset="0"/>
                <a:cs typeface="Times New Roman" panose="02020603050405020304" pitchFamily="18" charset="0"/>
              </a:rPr>
              <a:t>шәйнек   ішінде </a:t>
            </a:r>
            <a:r>
              <a:rPr lang="kk-KZ" altLang="ru-RU" sz="2200" dirty="0">
                <a:solidFill>
                  <a:srgbClr val="C00000"/>
                </a:solidFill>
                <a:latin typeface="Times New Roman" panose="02020603050405020304" pitchFamily="18" charset="0"/>
                <a:cs typeface="Times New Roman" panose="02020603050405020304" pitchFamily="18" charset="0"/>
              </a:rPr>
              <a:t>су қайнаған кезде </a:t>
            </a:r>
            <a:r>
              <a:rPr lang="kk-KZ" altLang="ru-RU" sz="2200" dirty="0" smtClean="0">
                <a:solidFill>
                  <a:srgbClr val="C00000"/>
                </a:solidFill>
                <a:latin typeface="Times New Roman" panose="02020603050405020304" pitchFamily="18" charset="0"/>
                <a:cs typeface="Times New Roman" panose="02020603050405020304" pitchFamily="18" charset="0"/>
              </a:rPr>
              <a:t>қалай  ысқырады</a:t>
            </a:r>
            <a:r>
              <a:rPr lang="kk-KZ" altLang="ru-RU" sz="2200" dirty="0">
                <a:solidFill>
                  <a:srgbClr val="C00000"/>
                </a:solidFill>
                <a:latin typeface="Times New Roman" panose="02020603050405020304" pitchFamily="18" charset="0"/>
                <a:cs typeface="Times New Roman" panose="02020603050405020304" pitchFamily="18" charset="0"/>
              </a:rPr>
              <a:t>?</a:t>
            </a:r>
            <a:endParaRPr lang="ru-RU" altLang="ru-RU" sz="2200" b="1" dirty="0">
              <a:solidFill>
                <a:srgbClr val="C00000"/>
              </a:solidFill>
              <a:latin typeface="Times New Roman" panose="02020603050405020304" pitchFamily="18" charset="0"/>
              <a:cs typeface="Times New Roman" panose="02020603050405020304" pitchFamily="18" charset="0"/>
            </a:endParaRPr>
          </a:p>
        </p:txBody>
      </p:sp>
      <p:pic>
        <p:nvPicPr>
          <p:cNvPr id="6" name="Picture 11" descr="жылан"/>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397487" y="2252455"/>
            <a:ext cx="2286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әріп С"/>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6287" y="2412309"/>
            <a:ext cx="914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әріп С"/>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3209" y="1934818"/>
            <a:ext cx="914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әріп С"/>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8048" y="1566655"/>
            <a:ext cx="914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угольник 9"/>
          <p:cNvSpPr/>
          <p:nvPr/>
        </p:nvSpPr>
        <p:spPr>
          <a:xfrm>
            <a:off x="5995781" y="477357"/>
            <a:ext cx="3863836" cy="830997"/>
          </a:xfrm>
          <a:prstGeom prst="rect">
            <a:avLst/>
          </a:prstGeom>
        </p:spPr>
        <p:txBody>
          <a:bodyPr wrap="square">
            <a:spAutoFit/>
          </a:bodyPr>
          <a:lstStyle/>
          <a:p>
            <a:r>
              <a:rPr lang="kk-KZ" altLang="ru-RU" sz="2400" b="1" dirty="0">
                <a:solidFill>
                  <a:srgbClr val="C00000"/>
                </a:solidFill>
                <a:latin typeface="Times New Roman" panose="02020603050405020304" pitchFamily="18" charset="0"/>
                <a:cs typeface="Times New Roman" panose="02020603050405020304" pitchFamily="18" charset="0"/>
              </a:rPr>
              <a:t>“ Жыланның ысылы” –</a:t>
            </a:r>
          </a:p>
          <a:p>
            <a:r>
              <a:rPr lang="kk-KZ" altLang="ru-RU" sz="2400" dirty="0">
                <a:solidFill>
                  <a:srgbClr val="CC3300"/>
                </a:solidFill>
                <a:latin typeface="Times New Roman" panose="02020603050405020304" pitchFamily="18" charset="0"/>
                <a:cs typeface="Times New Roman" panose="02020603050405020304" pitchFamily="18" charset="0"/>
              </a:rPr>
              <a:t>жылан қалай ысылдайды?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084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51097" y="3067037"/>
            <a:ext cx="2491408" cy="523220"/>
          </a:xfrm>
          <a:prstGeom prst="rect">
            <a:avLst/>
          </a:prstGeom>
          <a:noFill/>
        </p:spPr>
        <p:txBody>
          <a:bodyPr wrap="square" rtlCol="0">
            <a:spAutoFit/>
          </a:bodyPr>
          <a:lstStyle/>
          <a:p>
            <a:r>
              <a:rPr lang="kk-KZ" sz="2800" b="1" dirty="0" smtClean="0">
                <a:solidFill>
                  <a:srgbClr val="002060"/>
                </a:solidFill>
                <a:latin typeface="Times New Roman" panose="02020603050405020304" pitchFamily="18" charset="0"/>
                <a:cs typeface="Times New Roman" panose="02020603050405020304" pitchFamily="18" charset="0"/>
              </a:rPr>
              <a:t>«ЖЫЛАН»</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6" name="Содержимое 2"/>
          <p:cNvSpPr txBox="1">
            <a:spLocks/>
          </p:cNvSpPr>
          <p:nvPr/>
        </p:nvSpPr>
        <p:spPr>
          <a:xfrm>
            <a:off x="5426758" y="3940438"/>
            <a:ext cx="4340087" cy="2015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ru-RU" dirty="0" err="1" smtClean="0">
                <a:solidFill>
                  <a:srgbClr val="002060"/>
                </a:solidFill>
                <a:latin typeface="Times New Roman" panose="02020603050405020304" pitchFamily="18" charset="0"/>
                <a:cs typeface="Times New Roman" panose="02020603050405020304" pitchFamily="18" charset="0"/>
              </a:rPr>
              <a:t>Жыланнан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біз</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қайталап</a:t>
            </a:r>
            <a:r>
              <a:rPr lang="ru-RU" dirty="0" smtClean="0">
                <a:solidFill>
                  <a:srgbClr val="002060"/>
                </a:solidFill>
                <a:latin typeface="Times New Roman" panose="02020603050405020304" pitchFamily="18" charset="0"/>
                <a:cs typeface="Times New Roman" panose="02020603050405020304" pitchFamily="18" charset="0"/>
              </a:rPr>
              <a:t>,</a:t>
            </a:r>
          </a:p>
          <a:p>
            <a:pPr>
              <a:buFont typeface="Arial" panose="020B0604020202020204" pitchFamily="34" charset="0"/>
              <a:buNone/>
            </a:pPr>
            <a:r>
              <a:rPr lang="ru-RU" dirty="0" err="1" smtClean="0">
                <a:solidFill>
                  <a:srgbClr val="002060"/>
                </a:solidFill>
                <a:latin typeface="Times New Roman" panose="02020603050405020304" pitchFamily="18" charset="0"/>
                <a:cs typeface="Times New Roman" panose="02020603050405020304" pitchFamily="18" charset="0"/>
              </a:rPr>
              <a:t>Теңселіп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біраз</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тұрайық</a:t>
            </a:r>
            <a:r>
              <a:rPr lang="ru-RU" dirty="0" smtClean="0">
                <a:solidFill>
                  <a:srgbClr val="002060"/>
                </a:solidFill>
                <a:latin typeface="Times New Roman" panose="02020603050405020304" pitchFamily="18" charset="0"/>
                <a:cs typeface="Times New Roman" panose="02020603050405020304" pitchFamily="18" charset="0"/>
              </a:rPr>
              <a:t>.</a:t>
            </a:r>
          </a:p>
          <a:p>
            <a:pPr>
              <a:buFont typeface="Arial" panose="020B0604020202020204" pitchFamily="34" charset="0"/>
              <a:buNone/>
            </a:pPr>
            <a:r>
              <a:rPr lang="ru-RU" dirty="0" err="1" smtClean="0">
                <a:solidFill>
                  <a:srgbClr val="002060"/>
                </a:solidFill>
                <a:latin typeface="Times New Roman" panose="02020603050405020304" pitchFamily="18" charset="0"/>
                <a:cs typeface="Times New Roman" panose="02020603050405020304" pitchFamily="18" charset="0"/>
              </a:rPr>
              <a:t>Ысылдап</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бір</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дыбыспен</a:t>
            </a:r>
            <a:r>
              <a:rPr lang="ru-RU" dirty="0" smtClean="0">
                <a:solidFill>
                  <a:srgbClr val="002060"/>
                </a:solidFill>
                <a:latin typeface="Times New Roman" panose="02020603050405020304" pitchFamily="18" charset="0"/>
                <a:cs typeface="Times New Roman" panose="02020603050405020304" pitchFamily="18" charset="0"/>
              </a:rPr>
              <a:t>, </a:t>
            </a:r>
          </a:p>
          <a:p>
            <a:pPr>
              <a:buFont typeface="Arial" panose="020B0604020202020204" pitchFamily="34" charset="0"/>
              <a:buNone/>
            </a:pPr>
            <a:r>
              <a:rPr lang="ru-RU" dirty="0" err="1" smtClean="0">
                <a:solidFill>
                  <a:srgbClr val="002060"/>
                </a:solidFill>
                <a:latin typeface="Times New Roman" panose="02020603050405020304" pitchFamily="18" charset="0"/>
                <a:cs typeface="Times New Roman" panose="02020603050405020304" pitchFamily="18" charset="0"/>
              </a:rPr>
              <a:t>Қолымызбен</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жасайық</a:t>
            </a:r>
            <a:r>
              <a:rPr lang="ru-RU" dirty="0" smtClean="0">
                <a:solidFill>
                  <a:srgbClr val="002060"/>
                </a:solidFill>
                <a:latin typeface="Times New Roman" panose="02020603050405020304" pitchFamily="18" charset="0"/>
                <a:cs typeface="Times New Roman" panose="02020603050405020304" pitchFamily="18" charset="0"/>
              </a:rPr>
              <a:t>  </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a:blip r:embed="rId3" cstate="print"/>
          <a:srcRect/>
          <a:stretch>
            <a:fillRect/>
          </a:stretch>
        </p:blipFill>
        <p:spPr bwMode="auto">
          <a:xfrm>
            <a:off x="9515060" y="3590257"/>
            <a:ext cx="2501320" cy="2373821"/>
          </a:xfrm>
          <a:prstGeom prst="rect">
            <a:avLst/>
          </a:prstGeom>
          <a:noFill/>
          <a:ln w="9525">
            <a:noFill/>
            <a:miter lim="800000"/>
            <a:headEnd/>
            <a:tailEnd/>
          </a:ln>
        </p:spPr>
      </p:pic>
      <p:pic>
        <p:nvPicPr>
          <p:cNvPr id="8" name="Рисунок 7" descr="C:\Users\Lapa\Pictures\2012-09-09 6\6 001.jpg"/>
          <p:cNvPicPr/>
          <p:nvPr/>
        </p:nvPicPr>
        <p:blipFill rotWithShape="1">
          <a:blip r:embed="rId4" cstate="print"/>
          <a:srcRect b="22735"/>
          <a:stretch/>
        </p:blipFill>
        <p:spPr bwMode="auto">
          <a:xfrm>
            <a:off x="314960" y="3207026"/>
            <a:ext cx="4133850" cy="3275854"/>
          </a:xfrm>
          <a:prstGeom prst="rect">
            <a:avLst/>
          </a:prstGeom>
          <a:noFill/>
          <a:ln w="9525">
            <a:noFill/>
            <a:miter lim="800000"/>
            <a:headEnd/>
            <a:tailEnd/>
          </a:ln>
        </p:spPr>
      </p:pic>
      <p:sp>
        <p:nvSpPr>
          <p:cNvPr id="4" name="Прямоугольник 3"/>
          <p:cNvSpPr/>
          <p:nvPr/>
        </p:nvSpPr>
        <p:spPr>
          <a:xfrm>
            <a:off x="1122513" y="227221"/>
            <a:ext cx="8392547" cy="1672958"/>
          </a:xfrm>
          <a:prstGeom prst="rect">
            <a:avLst/>
          </a:prstGeom>
        </p:spPr>
        <p:txBody>
          <a:bodyPr wrap="square">
            <a:spAutoFit/>
          </a:bodyPr>
          <a:lstStyle/>
          <a:p>
            <a:pPr marL="342900" lvl="0" indent="-342900">
              <a:lnSpc>
                <a:spcPct val="107000"/>
              </a:lnSpc>
              <a:spcAft>
                <a:spcPts val="0"/>
              </a:spcAft>
              <a:tabLst>
                <a:tab pos="457200" algn="l"/>
              </a:tabLst>
            </a:pPr>
            <a:r>
              <a:rPr lang="ru-RU"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Ұсақ</a:t>
            </a:r>
            <a:r>
              <a:rPr lang="ru-RU"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a:t>
            </a:r>
            <a:r>
              <a:rPr lang="ru-RU"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моторикасын</a:t>
            </a:r>
            <a:r>
              <a:rPr lang="ru-RU"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дамыту</a:t>
            </a:r>
            <a:r>
              <a:rPr lang="ru-RU"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Жыланның</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тілі</a:t>
            </a:r>
            <a:r>
              <a:rPr lang="ru-RU"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ru-RU"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Орындалу</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тәсілі</a:t>
            </a:r>
            <a:r>
              <a:rPr lang="ru-RU"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Қолымызды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тік</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қоямыз</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одан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соң</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жинап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сұқ</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саусақты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шығарып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алға</a:t>
            </a:r>
            <a:r>
              <a:rPr lang="ru-RU"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артқа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қозғаймыз</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Бірнешерет</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қайталаймыз</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033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lide(fromBottom)">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lide(fromBottom)">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lide(fromBottom)">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lide(fromBottom)">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5"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anim calcmode="lin" valueType="num">
                                      <p:cBhvr>
                                        <p:cTn id="28" dur="2000" fill="hold"/>
                                        <p:tgtEl>
                                          <p:spTgt spid="7"/>
                                        </p:tgtEl>
                                        <p:attrNameLst>
                                          <p:attrName>style.rotation</p:attrName>
                                        </p:attrNameLst>
                                      </p:cBhvr>
                                      <p:tavLst>
                                        <p:tav tm="0">
                                          <p:val>
                                            <p:fltVal val="720"/>
                                          </p:val>
                                        </p:tav>
                                        <p:tav tm="100000">
                                          <p:val>
                                            <p:fltVal val="0"/>
                                          </p:val>
                                        </p:tav>
                                      </p:tavLst>
                                    </p:anim>
                                    <p:anim calcmode="lin" valueType="num">
                                      <p:cBhvr>
                                        <p:cTn id="29" dur="2000" fill="hold"/>
                                        <p:tgtEl>
                                          <p:spTgt spid="7"/>
                                        </p:tgtEl>
                                        <p:attrNameLst>
                                          <p:attrName>ppt_h</p:attrName>
                                        </p:attrNameLst>
                                      </p:cBhvr>
                                      <p:tavLst>
                                        <p:tav tm="0">
                                          <p:val>
                                            <p:fltVal val="0"/>
                                          </p:val>
                                        </p:tav>
                                        <p:tav tm="100000">
                                          <p:val>
                                            <p:strVal val="#ppt_h"/>
                                          </p:val>
                                        </p:tav>
                                      </p:tavLst>
                                    </p:anim>
                                    <p:anim calcmode="lin" valueType="num">
                                      <p:cBhvr>
                                        <p:cTn id="30"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Scale>
                                      <p:cBhvr>
                                        <p:cTn id="3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8"/>
                                        </p:tgtEl>
                                        <p:attrNameLst>
                                          <p:attrName>ppt_x</p:attrName>
                                          <p:attrName>ppt_y</p:attrName>
                                        </p:attrNameLst>
                                      </p:cBhvr>
                                    </p:animMotion>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549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Открытый урок учителя-логопеда &quot;Цирк&quot;+презентация - логопедия, презентац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820463" y="368612"/>
            <a:ext cx="1672124" cy="369332"/>
          </a:xfrm>
          <a:prstGeom prst="rect">
            <a:avLst/>
          </a:prstGeom>
        </p:spPr>
        <p:txBody>
          <a:bodyPr wrap="none">
            <a:spAutoFit/>
          </a:bodyPr>
          <a:lstStyle/>
          <a:p>
            <a:pPr algn="ctr">
              <a:defRPr/>
            </a:pPr>
            <a:r>
              <a:rPr lang="kk-KZ" b="1" dirty="0" smtClean="0">
                <a:ln w="1905"/>
                <a:solidFill>
                  <a:srgbClr val="FF0000"/>
                </a:solidFill>
                <a:effectLst>
                  <a:innerShdw blurRad="69850" dist="43180" dir="5400000">
                    <a:srgbClr val="000000">
                      <a:alpha val="65000"/>
                    </a:srgbClr>
                  </a:innerShdw>
                </a:effectLst>
                <a:latin typeface="Times New Roman" panose="02020603050405020304" pitchFamily="18" charset="0"/>
                <a:ea typeface="Kozuka Gothic Pro L" panose="020B0200000000000000" pitchFamily="34" charset="-128"/>
                <a:cs typeface="Times New Roman" panose="02020603050405020304" pitchFamily="18" charset="0"/>
              </a:rPr>
              <a:t>ТІЛ ШИРАТУ</a:t>
            </a:r>
            <a:endParaRPr lang="ru-RU" b="1" dirty="0">
              <a:ln w="1905"/>
              <a:solidFill>
                <a:srgbClr val="FF0000"/>
              </a:solidFill>
              <a:effectLst>
                <a:innerShdw blurRad="69850" dist="43180" dir="5400000">
                  <a:srgbClr val="000000">
                    <a:alpha val="65000"/>
                  </a:srgbClr>
                </a:innerShdw>
              </a:effectLst>
              <a:latin typeface="KZ Jikharev" pitchFamily="2" charset="0"/>
            </a:endParaRPr>
          </a:p>
        </p:txBody>
      </p:sp>
      <p:sp>
        <p:nvSpPr>
          <p:cNvPr id="8" name="TextBox 7"/>
          <p:cNvSpPr txBox="1"/>
          <p:nvPr/>
        </p:nvSpPr>
        <p:spPr>
          <a:xfrm>
            <a:off x="155575" y="1154679"/>
            <a:ext cx="4442929" cy="1569660"/>
          </a:xfrm>
          <a:prstGeom prst="rect">
            <a:avLst/>
          </a:prstGeom>
          <a:noFill/>
        </p:spPr>
        <p:txBody>
          <a:bodyPr wrap="square" rtlCol="0">
            <a:spAutoFit/>
          </a:bodyPr>
          <a:lstStyle/>
          <a:p>
            <a:r>
              <a:rPr lang="kk-KZ" sz="2400" dirty="0" smtClean="0">
                <a:latin typeface="Times New Roman" panose="02020603050405020304" pitchFamily="18" charset="0"/>
                <a:cs typeface="Times New Roman" panose="02020603050405020304" pitchFamily="18" charset="0"/>
              </a:rPr>
              <a:t>Са-са-са-ызыңдайды маса</a:t>
            </a:r>
          </a:p>
          <a:p>
            <a:r>
              <a:rPr lang="kk-KZ" sz="2400" smtClean="0">
                <a:latin typeface="Times New Roman" panose="02020603050405020304" pitchFamily="18" charset="0"/>
                <a:cs typeface="Times New Roman" panose="02020603050405020304" pitchFamily="18" charset="0"/>
              </a:rPr>
              <a:t>Су-су-су-ағып </a:t>
            </a:r>
            <a:r>
              <a:rPr lang="kk-KZ" sz="2400" dirty="0" smtClean="0">
                <a:latin typeface="Times New Roman" panose="02020603050405020304" pitchFamily="18" charset="0"/>
                <a:cs typeface="Times New Roman" panose="02020603050405020304" pitchFamily="18" charset="0"/>
              </a:rPr>
              <a:t>жатыр таза су</a:t>
            </a:r>
          </a:p>
          <a:p>
            <a:r>
              <a:rPr lang="kk-KZ" sz="2400" dirty="0" smtClean="0">
                <a:latin typeface="Times New Roman" panose="02020603050405020304" pitchFamily="18" charset="0"/>
                <a:cs typeface="Times New Roman" panose="02020603050405020304" pitchFamily="18" charset="0"/>
              </a:rPr>
              <a:t>Ас-ас-ас-қатты ғой мына тас</a:t>
            </a:r>
          </a:p>
          <a:p>
            <a:r>
              <a:rPr lang="kk-KZ" sz="2400" dirty="0" smtClean="0">
                <a:latin typeface="Times New Roman" panose="02020603050405020304" pitchFamily="18" charset="0"/>
                <a:cs typeface="Times New Roman" panose="02020603050405020304" pitchFamily="18" charset="0"/>
              </a:rPr>
              <a:t>Ыс-ыс-ыс-сіздерге мың алғыс</a:t>
            </a:r>
            <a:endParaRPr lang="ru-RU" sz="2400" dirty="0">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rotWithShape="1">
          <a:blip r:embed="rId3">
            <a:extLst>
              <a:ext uri="{28A0092B-C50C-407E-A947-70E740481C1C}">
                <a14:useLocalDpi xmlns:a14="http://schemas.microsoft.com/office/drawing/2010/main" val="0"/>
              </a:ext>
            </a:extLst>
          </a:blip>
          <a:srcRect t="13301" b="9036"/>
          <a:stretch/>
        </p:blipFill>
        <p:spPr>
          <a:xfrm>
            <a:off x="5790028" y="160337"/>
            <a:ext cx="6022083" cy="6174201"/>
          </a:xfrm>
          <a:prstGeom prst="rect">
            <a:avLst/>
          </a:prstGeom>
        </p:spPr>
      </p:pic>
    </p:spTree>
    <p:extLst>
      <p:ext uri="{BB962C8B-B14F-4D97-AF65-F5344CB8AC3E}">
        <p14:creationId xmlns:p14="http://schemas.microsoft.com/office/powerpoint/2010/main" val="1787826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Открытый урок учителя-логопеда &quot;Цирк&quot;+презентация - логопедия, презентац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TextBox 5"/>
          <p:cNvSpPr txBox="1"/>
          <p:nvPr/>
        </p:nvSpPr>
        <p:spPr>
          <a:xfrm>
            <a:off x="4200939" y="217434"/>
            <a:ext cx="4015409" cy="661720"/>
          </a:xfrm>
          <a:prstGeom prst="rect">
            <a:avLst/>
          </a:prstGeom>
          <a:noFill/>
        </p:spPr>
        <p:txBody>
          <a:bodyPr wrap="square" rtlCol="0">
            <a:spAutoFit/>
          </a:bodyPr>
          <a:lstStyle/>
          <a:p>
            <a:pPr algn="ctr"/>
            <a:r>
              <a:rPr lang="kk-KZ" sz="3700" b="1" dirty="0" smtClean="0">
                <a:solidFill>
                  <a:srgbClr val="C00000"/>
                </a:solidFill>
                <a:latin typeface="Times New Roman" panose="02020603050405020304" pitchFamily="18" charset="0"/>
                <a:cs typeface="Times New Roman" panose="02020603050405020304" pitchFamily="18" charset="0"/>
              </a:rPr>
              <a:t>Жаңа сабақ</a:t>
            </a:r>
            <a:endParaRPr lang="ru-RU" sz="3700" b="1" dirty="0">
              <a:solidFill>
                <a:srgbClr val="C00000"/>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521736" y="827041"/>
            <a:ext cx="11148528" cy="523220"/>
          </a:xfrm>
          <a:prstGeom prst="rect">
            <a:avLst/>
          </a:prstGeom>
          <a:noFill/>
        </p:spPr>
        <p:txBody>
          <a:bodyPr wrap="square" rtlCol="0">
            <a:spAutoFit/>
          </a:bodyPr>
          <a:lstStyle/>
          <a:p>
            <a:r>
              <a:rPr lang="kk-KZ" sz="2800" dirty="0" smtClean="0">
                <a:latin typeface="Times New Roman" panose="02020603050405020304" pitchFamily="18" charset="0"/>
                <a:cs typeface="Times New Roman" panose="02020603050405020304" pitchFamily="18" charset="0"/>
              </a:rPr>
              <a:t>Құрметті оқушы біздің сабағымыздың тақырыбы «Күз» деп аталдады.</a:t>
            </a:r>
            <a:endParaRPr lang="ru-RU"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21736" y="1479767"/>
            <a:ext cx="10729360" cy="954107"/>
          </a:xfrm>
          <a:prstGeom prst="rect">
            <a:avLst/>
          </a:prstGeom>
          <a:noFill/>
        </p:spPr>
        <p:txBody>
          <a:bodyPr wrap="square" rtlCol="0">
            <a:spAutoFit/>
          </a:bodyPr>
          <a:lstStyle/>
          <a:p>
            <a:r>
              <a:rPr lang="kk-KZ" sz="2800" dirty="0" smtClean="0">
                <a:latin typeface="Times New Roman" panose="02020603050405020304" pitchFamily="18" charset="0"/>
                <a:cs typeface="Times New Roman" panose="02020603050405020304" pitchFamily="18" charset="0"/>
              </a:rPr>
              <a:t>Күз мезгілдерін атап дәптерге жаз. (оны скриншот жасап мұғалімге жолда)</a:t>
            </a:r>
            <a:r>
              <a:rPr lang="ru-RU" sz="2800" dirty="0">
                <a:latin typeface="Times New Roman" panose="02020603050405020304" pitchFamily="18" charset="0"/>
                <a:cs typeface="Times New Roman" panose="02020603050405020304" pitchFamily="18" charset="0"/>
              </a:rPr>
              <a:t>.</a:t>
            </a:r>
            <a:endParaRPr lang="kk-KZ" sz="2800" dirty="0" smtClean="0">
              <a:latin typeface="Times New Roman" panose="02020603050405020304" pitchFamily="18" charset="0"/>
              <a:cs typeface="Times New Roman" panose="02020603050405020304" pitchFamily="18" charset="0"/>
            </a:endParaRPr>
          </a:p>
        </p:txBody>
      </p:sp>
      <p:sp>
        <p:nvSpPr>
          <p:cNvPr id="7" name="TextBox 6"/>
          <p:cNvSpPr txBox="1"/>
          <p:nvPr/>
        </p:nvSpPr>
        <p:spPr>
          <a:xfrm>
            <a:off x="4611757" y="2322208"/>
            <a:ext cx="1921566" cy="584775"/>
          </a:xfrm>
          <a:prstGeom prst="rect">
            <a:avLst/>
          </a:prstGeom>
          <a:noFill/>
        </p:spPr>
        <p:txBody>
          <a:bodyPr wrap="square" rtlCol="0">
            <a:spAutoFit/>
          </a:bodyPr>
          <a:lstStyle/>
          <a:p>
            <a:pPr algn="ctr"/>
            <a:r>
              <a:rPr lang="kk-KZ" sz="3200" b="1" dirty="0" smtClean="0">
                <a:solidFill>
                  <a:srgbClr val="002060"/>
                </a:solidFill>
                <a:latin typeface="Times New Roman" panose="02020603050405020304" pitchFamily="18" charset="0"/>
                <a:cs typeface="Times New Roman" panose="02020603050405020304" pitchFamily="18" charset="0"/>
              </a:rPr>
              <a:t>«КҮЗ»</a:t>
            </a: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390939" y="2917780"/>
            <a:ext cx="11410122" cy="3185487"/>
          </a:xfrm>
          <a:prstGeom prst="rect">
            <a:avLst/>
          </a:prstGeom>
          <a:noFill/>
        </p:spPr>
        <p:txBody>
          <a:bodyPr wrap="square" rtlCol="0">
            <a:spAutoFit/>
          </a:bodyPr>
          <a:lstStyle/>
          <a:p>
            <a:pPr algn="just">
              <a:spcBef>
                <a:spcPct val="50000"/>
              </a:spcBef>
            </a:pPr>
            <a:r>
              <a:rPr lang="kk-KZ" altLang="ru-RU" sz="3600" i="1" dirty="0" smtClean="0">
                <a:latin typeface="Times New Roman" panose="02020603050405020304" pitchFamily="18" charset="0"/>
                <a:cs typeface="Times New Roman" panose="02020603050405020304" pitchFamily="18" charset="0"/>
              </a:rPr>
              <a:t>        </a:t>
            </a:r>
            <a:r>
              <a:rPr lang="kk-KZ" altLang="ru-RU" sz="3300" i="1" dirty="0" smtClean="0">
                <a:latin typeface="Times New Roman" panose="02020603050405020304" pitchFamily="18" charset="0"/>
                <a:cs typeface="Times New Roman" panose="02020603050405020304" pitchFamily="18" charset="0"/>
              </a:rPr>
              <a:t>Күз </a:t>
            </a:r>
            <a:r>
              <a:rPr lang="kk-KZ" altLang="ru-RU" sz="3300" i="1" dirty="0">
                <a:latin typeface="Times New Roman" panose="02020603050405020304" pitchFamily="18" charset="0"/>
                <a:cs typeface="Times New Roman" panose="02020603050405020304" pitchFamily="18" charset="0"/>
              </a:rPr>
              <a:t>келді. </a:t>
            </a:r>
            <a:r>
              <a:rPr lang="kk-KZ" altLang="ru-RU" sz="3300" i="1" dirty="0" smtClean="0">
                <a:latin typeface="Times New Roman" panose="02020603050405020304" pitchFamily="18" charset="0"/>
                <a:cs typeface="Times New Roman" panose="02020603050405020304" pitchFamily="18" charset="0"/>
              </a:rPr>
              <a:t>Жапырақтар сарғайып, желмен ұшып жатыр.  Аспан қабағын түйіген дей, бұлынғыр болып тұр. Ауауда суықтың ызғар лебі бар. Құстар жылы жаққа кетіп барады. Қамба да астыққа толды. Көкөністер мен жемістер де, өз мәресіне жетті. Берекелі күз деп осыны айт. </a:t>
            </a:r>
            <a:endParaRPr lang="kk-KZ" altLang="ru-RU" sz="33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86989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Открытый урок учителя-логопеда &quot;Цирк&quot;+презентация - логопедия, презентац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AutoShape 2" descr="Қазақ тілінен сабақ жоспары: Күз мезгілі туралы оқу (2 сынып, IV тоқсан ) »  KZ » Білім » Сабақ жоспары » Ұзақ, орта, қысқа мерзімді жоспар (ҰМЖ, ОМЖ,  ҚМЖ)"/>
          <p:cNvSpPr>
            <a:spLocks noChangeAspect="1" noChangeArrowheads="1"/>
          </p:cNvSpPr>
          <p:nvPr/>
        </p:nvSpPr>
        <p:spPr bwMode="auto">
          <a:xfrm>
            <a:off x="307975" y="79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26" y="394839"/>
            <a:ext cx="2857500" cy="2586900"/>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8383" y="312736"/>
            <a:ext cx="3277842" cy="281346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383" y="3438938"/>
            <a:ext cx="3277842" cy="2755452"/>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326" y="3126202"/>
            <a:ext cx="2817363" cy="3075815"/>
          </a:xfrm>
          <a:prstGeom prst="rect">
            <a:avLst/>
          </a:prstGeom>
        </p:spPr>
      </p:pic>
      <p:pic>
        <p:nvPicPr>
          <p:cNvPr id="10" name="Рисунок 9"/>
          <p:cNvPicPr>
            <a:picLocks noChangeAspect="1"/>
          </p:cNvPicPr>
          <p:nvPr/>
        </p:nvPicPr>
        <p:blipFill rotWithShape="1">
          <a:blip r:embed="rId7">
            <a:extLst>
              <a:ext uri="{28A0092B-C50C-407E-A947-70E740481C1C}">
                <a14:useLocalDpi xmlns:a14="http://schemas.microsoft.com/office/drawing/2010/main" val="0"/>
              </a:ext>
            </a:extLst>
          </a:blip>
          <a:srcRect t="5577" r="8363"/>
          <a:stretch/>
        </p:blipFill>
        <p:spPr>
          <a:xfrm>
            <a:off x="3874015" y="4121425"/>
            <a:ext cx="3573707" cy="2544418"/>
          </a:xfrm>
          <a:prstGeom prst="rect">
            <a:avLst/>
          </a:prstGeom>
        </p:spPr>
      </p:pic>
      <p:pic>
        <p:nvPicPr>
          <p:cNvPr id="11" name="Рисунок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4398" y="477906"/>
            <a:ext cx="4339672" cy="3643519"/>
          </a:xfrm>
          <a:prstGeom prst="rect">
            <a:avLst/>
          </a:prstGeom>
        </p:spPr>
      </p:pic>
    </p:spTree>
    <p:extLst>
      <p:ext uri="{BB962C8B-B14F-4D97-AF65-F5344CB8AC3E}">
        <p14:creationId xmlns:p14="http://schemas.microsoft.com/office/powerpoint/2010/main" val="390928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2367" t="2511" r="2513" b="8793"/>
          <a:stretch/>
        </p:blipFill>
        <p:spPr>
          <a:xfrm>
            <a:off x="-1" y="0"/>
            <a:ext cx="12085984" cy="6792244"/>
          </a:xfrm>
          <a:prstGeom prst="rect">
            <a:avLst/>
          </a:prstGeom>
        </p:spPr>
      </p:pic>
    </p:spTree>
    <p:extLst>
      <p:ext uri="{BB962C8B-B14F-4D97-AF65-F5344CB8AC3E}">
        <p14:creationId xmlns:p14="http://schemas.microsoft.com/office/powerpoint/2010/main" val="2279966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l="6011" t="5604" r="2311"/>
          <a:stretch/>
        </p:blipFill>
        <p:spPr>
          <a:xfrm>
            <a:off x="106017" y="48831"/>
            <a:ext cx="12085983" cy="6809169"/>
          </a:xfrm>
          <a:prstGeom prst="rect">
            <a:avLst/>
          </a:prstGeom>
        </p:spPr>
      </p:pic>
    </p:spTree>
    <p:extLst>
      <p:ext uri="{BB962C8B-B14F-4D97-AF65-F5344CB8AC3E}">
        <p14:creationId xmlns:p14="http://schemas.microsoft.com/office/powerpoint/2010/main" val="4493925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l="-1" t="2899" r="3580" b="14976"/>
          <a:stretch/>
        </p:blipFill>
        <p:spPr>
          <a:xfrm>
            <a:off x="106017" y="-1"/>
            <a:ext cx="12085983" cy="6758609"/>
          </a:xfrm>
          <a:prstGeom prst="rect">
            <a:avLst/>
          </a:prstGeom>
        </p:spPr>
      </p:pic>
    </p:spTree>
    <p:extLst>
      <p:ext uri="{BB962C8B-B14F-4D97-AF65-F5344CB8AC3E}">
        <p14:creationId xmlns:p14="http://schemas.microsoft.com/office/powerpoint/2010/main" val="30080113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Картинки по запросу фон школьны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6" descr="Картинки по запросу школьная доска вектор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6" name="Picture 8" descr="Картинки по запросу книга детска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20" y="808483"/>
            <a:ext cx="4761330" cy="4785053"/>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5946041" y="310468"/>
            <a:ext cx="5550568" cy="2308324"/>
          </a:xfrm>
          <a:prstGeom prst="rect">
            <a:avLst/>
          </a:prstGeom>
        </p:spPr>
        <p:txBody>
          <a:bodyPr wrap="square">
            <a:spAutoFit/>
          </a:bodyPr>
          <a:lstStyle/>
          <a:p>
            <a:r>
              <a:rPr lang="kk-KZ" sz="3600" b="1" dirty="0" smtClean="0">
                <a:latin typeface="Times New Roman" panose="02020603050405020304" pitchFamily="18" charset="0"/>
                <a:cs typeface="Times New Roman" panose="02020603050405020304" pitchFamily="18" charset="0"/>
              </a:rPr>
              <a:t>Үй тапсырмасы.</a:t>
            </a:r>
          </a:p>
          <a:p>
            <a:r>
              <a:rPr lang="kk-KZ" sz="3600" dirty="0" smtClean="0">
                <a:latin typeface="Times New Roman" panose="02020603050405020304" pitchFamily="18" charset="0"/>
                <a:cs typeface="Times New Roman" panose="02020603050405020304" pitchFamily="18" charset="0"/>
              </a:rPr>
              <a:t>Берілген сөздері  қайталап оқу. Артикуляциялық жаттығуларды қайталау.</a:t>
            </a:r>
            <a:endParaRPr lang="ru-RU" sz="3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946041" y="3839210"/>
            <a:ext cx="5782133" cy="1754326"/>
          </a:xfrm>
          <a:prstGeom prst="rect">
            <a:avLst/>
          </a:prstGeom>
          <a:noFill/>
        </p:spPr>
        <p:txBody>
          <a:bodyPr wrap="square" rtlCol="0">
            <a:spAutoFit/>
          </a:bodyPr>
          <a:lstStyle/>
          <a:p>
            <a:pPr algn="ctr"/>
            <a:r>
              <a:rPr lang="kk-KZ" sz="5400" b="1" dirty="0" smtClean="0">
                <a:solidFill>
                  <a:srgbClr val="FF0000"/>
                </a:solidFill>
                <a:latin typeface="Times New Roman" panose="02020603050405020304" pitchFamily="18" charset="0"/>
                <a:cs typeface="Times New Roman" panose="02020603050405020304" pitchFamily="18" charset="0"/>
              </a:rPr>
              <a:t>Назарларыңызға рақмет!</a:t>
            </a:r>
            <a:endParaRPr lang="ru-RU"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165286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258</Words>
  <Application>Microsoft Office PowerPoint</Application>
  <PresentationFormat>Широкоэкранный</PresentationFormat>
  <Paragraphs>61</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Kozuka Gothic Pro L</vt:lpstr>
      <vt:lpstr>Arial</vt:lpstr>
      <vt:lpstr>Calibri</vt:lpstr>
      <vt:lpstr>Calibri Light</vt:lpstr>
      <vt:lpstr>KZ Jikharev</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Сарвиноз</dc:creator>
  <cp:lastModifiedBy>компьютер</cp:lastModifiedBy>
  <cp:revision>26</cp:revision>
  <dcterms:created xsi:type="dcterms:W3CDTF">2017-12-14T09:51:41Z</dcterms:created>
  <dcterms:modified xsi:type="dcterms:W3CDTF">2020-10-04T20:44:11Z</dcterms:modified>
</cp:coreProperties>
</file>